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7" d="100"/>
          <a:sy n="157" d="100"/>
        </p:scale>
        <p:origin x="294" y="1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9581F6-1297-458E-862C-EF97025F4C9E}" type="doc">
      <dgm:prSet loTypeId="urn:microsoft.com/office/officeart/2005/8/layout/vList3" loCatId="list" qsTypeId="urn:microsoft.com/office/officeart/2005/8/quickstyle/simple1" qsCatId="simple" csTypeId="urn:microsoft.com/office/officeart/2005/8/colors/accent1_2" csCatId="accent1"/>
      <dgm:spPr/>
      <dgm:t>
        <a:bodyPr/>
        <a:lstStyle/>
        <a:p>
          <a:endParaRPr lang="en-IN"/>
        </a:p>
      </dgm:t>
    </dgm:pt>
    <dgm:pt modelId="{B3E1AE6B-4147-4609-966D-581E3BE5EF76}">
      <dgm:prSet/>
      <dgm:spPr/>
      <dgm:t>
        <a:bodyPr/>
        <a:lstStyle/>
        <a:p>
          <a:r>
            <a:rPr lang="en-IN" b="0" i="0" dirty="0"/>
            <a:t>ENPM697 </a:t>
          </a:r>
          <a:endParaRPr lang="en-IN" dirty="0"/>
        </a:p>
      </dgm:t>
    </dgm:pt>
    <dgm:pt modelId="{2078350C-0D1B-48E5-84CA-54C7C5D0FACC}" type="parTrans" cxnId="{33ED614A-129B-4AC7-9574-9B29E95384F3}">
      <dgm:prSet/>
      <dgm:spPr/>
      <dgm:t>
        <a:bodyPr/>
        <a:lstStyle/>
        <a:p>
          <a:endParaRPr lang="en-IN"/>
        </a:p>
      </dgm:t>
    </dgm:pt>
    <dgm:pt modelId="{C8480140-858D-4620-9803-4E4207A4AA07}" type="sibTrans" cxnId="{33ED614A-129B-4AC7-9574-9B29E95384F3}">
      <dgm:prSet/>
      <dgm:spPr/>
      <dgm:t>
        <a:bodyPr/>
        <a:lstStyle/>
        <a:p>
          <a:endParaRPr lang="en-IN"/>
        </a:p>
      </dgm:t>
    </dgm:pt>
    <dgm:pt modelId="{4632C548-AAAE-4497-B896-E7FCA514AB55}">
      <dgm:prSet/>
      <dgm:spPr/>
      <dgm:t>
        <a:bodyPr/>
        <a:lstStyle/>
        <a:p>
          <a:r>
            <a:rPr lang="en-IN" b="0" i="0"/>
            <a:t>Secure Software Construction </a:t>
          </a:r>
          <a:endParaRPr lang="en-IN"/>
        </a:p>
      </dgm:t>
    </dgm:pt>
    <dgm:pt modelId="{36F6AB46-9344-4CBA-AA14-E0169A0D5DA7}" type="parTrans" cxnId="{DA1D17DB-F625-41C2-B27D-BB86F8605A63}">
      <dgm:prSet/>
      <dgm:spPr/>
      <dgm:t>
        <a:bodyPr/>
        <a:lstStyle/>
        <a:p>
          <a:endParaRPr lang="en-IN"/>
        </a:p>
      </dgm:t>
    </dgm:pt>
    <dgm:pt modelId="{EE550DCA-0C29-41D3-BC58-C735B8B77700}" type="sibTrans" cxnId="{DA1D17DB-F625-41C2-B27D-BB86F8605A63}">
      <dgm:prSet/>
      <dgm:spPr/>
      <dgm:t>
        <a:bodyPr/>
        <a:lstStyle/>
        <a:p>
          <a:endParaRPr lang="en-IN"/>
        </a:p>
      </dgm:t>
    </dgm:pt>
    <dgm:pt modelId="{E6E3B68B-FC2E-48DD-A27E-C400BDA40622}">
      <dgm:prSet/>
      <dgm:spPr/>
      <dgm:t>
        <a:bodyPr/>
        <a:lstStyle/>
        <a:p>
          <a:r>
            <a:rPr lang="en-IN" b="0" i="0"/>
            <a:t>Final Project</a:t>
          </a:r>
          <a:endParaRPr lang="en-IN"/>
        </a:p>
      </dgm:t>
    </dgm:pt>
    <dgm:pt modelId="{F220EE57-727E-46B7-BC84-80E0FB6CC420}" type="parTrans" cxnId="{DFD7C478-4DC5-43DB-B31C-D7909E73E656}">
      <dgm:prSet/>
      <dgm:spPr/>
      <dgm:t>
        <a:bodyPr/>
        <a:lstStyle/>
        <a:p>
          <a:endParaRPr lang="en-IN"/>
        </a:p>
      </dgm:t>
    </dgm:pt>
    <dgm:pt modelId="{44E4FA93-9834-40AB-9025-E032B7EF5E83}" type="sibTrans" cxnId="{DFD7C478-4DC5-43DB-B31C-D7909E73E656}">
      <dgm:prSet/>
      <dgm:spPr/>
      <dgm:t>
        <a:bodyPr/>
        <a:lstStyle/>
        <a:p>
          <a:endParaRPr lang="en-IN"/>
        </a:p>
      </dgm:t>
    </dgm:pt>
    <dgm:pt modelId="{EE06508F-A22D-4132-BB39-23C291A27BC1}" type="pres">
      <dgm:prSet presAssocID="{A49581F6-1297-458E-862C-EF97025F4C9E}" presName="linearFlow" presStyleCnt="0">
        <dgm:presLayoutVars>
          <dgm:dir/>
          <dgm:resizeHandles val="exact"/>
        </dgm:presLayoutVars>
      </dgm:prSet>
      <dgm:spPr/>
    </dgm:pt>
    <dgm:pt modelId="{C07F516F-78BA-40EC-B49F-B768C534CB9A}" type="pres">
      <dgm:prSet presAssocID="{B3E1AE6B-4147-4609-966D-581E3BE5EF76}" presName="composite" presStyleCnt="0"/>
      <dgm:spPr/>
    </dgm:pt>
    <dgm:pt modelId="{D69D4222-845A-4143-9C2D-D94617E4AB3B}" type="pres">
      <dgm:prSet presAssocID="{B3E1AE6B-4147-4609-966D-581E3BE5EF76}" presName="imgShp" presStyleLbl="fgImgPlace1" presStyleIdx="0" presStyleCnt="3"/>
      <dgm:spPr/>
    </dgm:pt>
    <dgm:pt modelId="{33D0058C-8BA2-48BE-811B-78789F048E92}" type="pres">
      <dgm:prSet presAssocID="{B3E1AE6B-4147-4609-966D-581E3BE5EF76}" presName="txShp" presStyleLbl="node1" presStyleIdx="0" presStyleCnt="3">
        <dgm:presLayoutVars>
          <dgm:bulletEnabled val="1"/>
        </dgm:presLayoutVars>
      </dgm:prSet>
      <dgm:spPr/>
    </dgm:pt>
    <dgm:pt modelId="{480E6A18-B71C-459C-9255-286B0AB371DB}" type="pres">
      <dgm:prSet presAssocID="{C8480140-858D-4620-9803-4E4207A4AA07}" presName="spacing" presStyleCnt="0"/>
      <dgm:spPr/>
    </dgm:pt>
    <dgm:pt modelId="{5B70EC71-116B-451F-ABDE-EE59F3588F41}" type="pres">
      <dgm:prSet presAssocID="{4632C548-AAAE-4497-B896-E7FCA514AB55}" presName="composite" presStyleCnt="0"/>
      <dgm:spPr/>
    </dgm:pt>
    <dgm:pt modelId="{F2C6D0A5-8285-4BD8-9E8C-D646CFEF0589}" type="pres">
      <dgm:prSet presAssocID="{4632C548-AAAE-4497-B896-E7FCA514AB55}" presName="imgShp" presStyleLbl="fgImgPlace1" presStyleIdx="1" presStyleCnt="3"/>
      <dgm:spPr/>
    </dgm:pt>
    <dgm:pt modelId="{47199EE9-E664-4FB8-8550-29FFF18C349D}" type="pres">
      <dgm:prSet presAssocID="{4632C548-AAAE-4497-B896-E7FCA514AB55}" presName="txShp" presStyleLbl="node1" presStyleIdx="1" presStyleCnt="3">
        <dgm:presLayoutVars>
          <dgm:bulletEnabled val="1"/>
        </dgm:presLayoutVars>
      </dgm:prSet>
      <dgm:spPr/>
    </dgm:pt>
    <dgm:pt modelId="{90190FF8-B8BC-4302-BB74-32A71CAC2497}" type="pres">
      <dgm:prSet presAssocID="{EE550DCA-0C29-41D3-BC58-C735B8B77700}" presName="spacing" presStyleCnt="0"/>
      <dgm:spPr/>
    </dgm:pt>
    <dgm:pt modelId="{2C13B03B-981D-484D-8781-D76897AED5E7}" type="pres">
      <dgm:prSet presAssocID="{E6E3B68B-FC2E-48DD-A27E-C400BDA40622}" presName="composite" presStyleCnt="0"/>
      <dgm:spPr/>
    </dgm:pt>
    <dgm:pt modelId="{26C0B948-3A5B-4D4B-BEF6-42D99F9B1D2B}" type="pres">
      <dgm:prSet presAssocID="{E6E3B68B-FC2E-48DD-A27E-C400BDA40622}" presName="imgShp" presStyleLbl="fgImgPlace1" presStyleIdx="2" presStyleCnt="3"/>
      <dgm:spPr/>
    </dgm:pt>
    <dgm:pt modelId="{64E5D5A1-04E0-4B4F-946C-53E1E1960AEB}" type="pres">
      <dgm:prSet presAssocID="{E6E3B68B-FC2E-48DD-A27E-C400BDA40622}" presName="txShp" presStyleLbl="node1" presStyleIdx="2" presStyleCnt="3">
        <dgm:presLayoutVars>
          <dgm:bulletEnabled val="1"/>
        </dgm:presLayoutVars>
      </dgm:prSet>
      <dgm:spPr/>
    </dgm:pt>
  </dgm:ptLst>
  <dgm:cxnLst>
    <dgm:cxn modelId="{EFFF2A0C-3EEB-4A1D-9214-6C2266D1E612}" type="presOf" srcId="{B3E1AE6B-4147-4609-966D-581E3BE5EF76}" destId="{33D0058C-8BA2-48BE-811B-78789F048E92}" srcOrd="0" destOrd="0" presId="urn:microsoft.com/office/officeart/2005/8/layout/vList3"/>
    <dgm:cxn modelId="{A5611C24-09D4-42A6-A501-1B9CFDB9361B}" type="presOf" srcId="{E6E3B68B-FC2E-48DD-A27E-C400BDA40622}" destId="{64E5D5A1-04E0-4B4F-946C-53E1E1960AEB}" srcOrd="0" destOrd="0" presId="urn:microsoft.com/office/officeart/2005/8/layout/vList3"/>
    <dgm:cxn modelId="{33ED614A-129B-4AC7-9574-9B29E95384F3}" srcId="{A49581F6-1297-458E-862C-EF97025F4C9E}" destId="{B3E1AE6B-4147-4609-966D-581E3BE5EF76}" srcOrd="0" destOrd="0" parTransId="{2078350C-0D1B-48E5-84CA-54C7C5D0FACC}" sibTransId="{C8480140-858D-4620-9803-4E4207A4AA07}"/>
    <dgm:cxn modelId="{DFD7C478-4DC5-43DB-B31C-D7909E73E656}" srcId="{A49581F6-1297-458E-862C-EF97025F4C9E}" destId="{E6E3B68B-FC2E-48DD-A27E-C400BDA40622}" srcOrd="2" destOrd="0" parTransId="{F220EE57-727E-46B7-BC84-80E0FB6CC420}" sibTransId="{44E4FA93-9834-40AB-9025-E032B7EF5E83}"/>
    <dgm:cxn modelId="{2ADACB83-6EA2-4149-BECB-19DFDEA8F19B}" type="presOf" srcId="{A49581F6-1297-458E-862C-EF97025F4C9E}" destId="{EE06508F-A22D-4132-BB39-23C291A27BC1}" srcOrd="0" destOrd="0" presId="urn:microsoft.com/office/officeart/2005/8/layout/vList3"/>
    <dgm:cxn modelId="{E2C2F4B7-DFA0-4BAE-A13E-AB5105A23BD8}" type="presOf" srcId="{4632C548-AAAE-4497-B896-E7FCA514AB55}" destId="{47199EE9-E664-4FB8-8550-29FFF18C349D}" srcOrd="0" destOrd="0" presId="urn:microsoft.com/office/officeart/2005/8/layout/vList3"/>
    <dgm:cxn modelId="{DA1D17DB-F625-41C2-B27D-BB86F8605A63}" srcId="{A49581F6-1297-458E-862C-EF97025F4C9E}" destId="{4632C548-AAAE-4497-B896-E7FCA514AB55}" srcOrd="1" destOrd="0" parTransId="{36F6AB46-9344-4CBA-AA14-E0169A0D5DA7}" sibTransId="{EE550DCA-0C29-41D3-BC58-C735B8B77700}"/>
    <dgm:cxn modelId="{9E73A75B-7BB6-446E-94CA-6E490AB13A5C}" type="presParOf" srcId="{EE06508F-A22D-4132-BB39-23C291A27BC1}" destId="{C07F516F-78BA-40EC-B49F-B768C534CB9A}" srcOrd="0" destOrd="0" presId="urn:microsoft.com/office/officeart/2005/8/layout/vList3"/>
    <dgm:cxn modelId="{B5B78D03-E77A-4941-BE43-1BA20BF771F0}" type="presParOf" srcId="{C07F516F-78BA-40EC-B49F-B768C534CB9A}" destId="{D69D4222-845A-4143-9C2D-D94617E4AB3B}" srcOrd="0" destOrd="0" presId="urn:microsoft.com/office/officeart/2005/8/layout/vList3"/>
    <dgm:cxn modelId="{785F1048-F555-473D-BBE4-4144FF0AB7F2}" type="presParOf" srcId="{C07F516F-78BA-40EC-B49F-B768C534CB9A}" destId="{33D0058C-8BA2-48BE-811B-78789F048E92}" srcOrd="1" destOrd="0" presId="urn:microsoft.com/office/officeart/2005/8/layout/vList3"/>
    <dgm:cxn modelId="{A6845144-DE17-408F-9507-AAB2A89E8BBE}" type="presParOf" srcId="{EE06508F-A22D-4132-BB39-23C291A27BC1}" destId="{480E6A18-B71C-459C-9255-286B0AB371DB}" srcOrd="1" destOrd="0" presId="urn:microsoft.com/office/officeart/2005/8/layout/vList3"/>
    <dgm:cxn modelId="{288882D4-2263-4141-9BC6-931FF89573DA}" type="presParOf" srcId="{EE06508F-A22D-4132-BB39-23C291A27BC1}" destId="{5B70EC71-116B-451F-ABDE-EE59F3588F41}" srcOrd="2" destOrd="0" presId="urn:microsoft.com/office/officeart/2005/8/layout/vList3"/>
    <dgm:cxn modelId="{8CCB950F-5872-4D34-84E2-2161A5E63072}" type="presParOf" srcId="{5B70EC71-116B-451F-ABDE-EE59F3588F41}" destId="{F2C6D0A5-8285-4BD8-9E8C-D646CFEF0589}" srcOrd="0" destOrd="0" presId="urn:microsoft.com/office/officeart/2005/8/layout/vList3"/>
    <dgm:cxn modelId="{66A50831-8731-4FAC-91B6-1A12CD311B6F}" type="presParOf" srcId="{5B70EC71-116B-451F-ABDE-EE59F3588F41}" destId="{47199EE9-E664-4FB8-8550-29FFF18C349D}" srcOrd="1" destOrd="0" presId="urn:microsoft.com/office/officeart/2005/8/layout/vList3"/>
    <dgm:cxn modelId="{74F54E5F-DA66-441B-9685-4FCBF7BB7F3C}" type="presParOf" srcId="{EE06508F-A22D-4132-BB39-23C291A27BC1}" destId="{90190FF8-B8BC-4302-BB74-32A71CAC2497}" srcOrd="3" destOrd="0" presId="urn:microsoft.com/office/officeart/2005/8/layout/vList3"/>
    <dgm:cxn modelId="{9080060A-326B-4458-8179-2AF0B7CCEC22}" type="presParOf" srcId="{EE06508F-A22D-4132-BB39-23C291A27BC1}" destId="{2C13B03B-981D-484D-8781-D76897AED5E7}" srcOrd="4" destOrd="0" presId="urn:microsoft.com/office/officeart/2005/8/layout/vList3"/>
    <dgm:cxn modelId="{E7E3C134-6C33-4579-93CA-5267ED14AC07}" type="presParOf" srcId="{2C13B03B-981D-484D-8781-D76897AED5E7}" destId="{26C0B948-3A5B-4D4B-BEF6-42D99F9B1D2B}" srcOrd="0" destOrd="0" presId="urn:microsoft.com/office/officeart/2005/8/layout/vList3"/>
    <dgm:cxn modelId="{C0A1B498-3ECE-4378-8707-4AD2DFC76E62}" type="presParOf" srcId="{2C13B03B-981D-484D-8781-D76897AED5E7}" destId="{64E5D5A1-04E0-4B4F-946C-53E1E1960AEB}"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0058C-8BA2-48BE-811B-78789F048E92}">
      <dsp:nvSpPr>
        <dsp:cNvPr id="0" name=""/>
        <dsp:cNvSpPr/>
      </dsp:nvSpPr>
      <dsp:spPr>
        <a:xfrm rot="10800000">
          <a:off x="812391" y="165"/>
          <a:ext cx="2839970" cy="38824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205" tIns="53340" rIns="99568"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ENPM697 </a:t>
          </a:r>
          <a:endParaRPr lang="en-IN" sz="1400" kern="1200" dirty="0"/>
        </a:p>
      </dsp:txBody>
      <dsp:txXfrm rot="10800000">
        <a:off x="909452" y="165"/>
        <a:ext cx="2742909" cy="388243"/>
      </dsp:txXfrm>
    </dsp:sp>
    <dsp:sp modelId="{D69D4222-845A-4143-9C2D-D94617E4AB3B}">
      <dsp:nvSpPr>
        <dsp:cNvPr id="0" name=""/>
        <dsp:cNvSpPr/>
      </dsp:nvSpPr>
      <dsp:spPr>
        <a:xfrm>
          <a:off x="618269" y="165"/>
          <a:ext cx="388243" cy="388243"/>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199EE9-E664-4FB8-8550-29FFF18C349D}">
      <dsp:nvSpPr>
        <dsp:cNvPr id="0" name=""/>
        <dsp:cNvSpPr/>
      </dsp:nvSpPr>
      <dsp:spPr>
        <a:xfrm rot="10800000">
          <a:off x="812391" y="485470"/>
          <a:ext cx="2839970" cy="38824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205" tIns="53340" rIns="99568" bIns="53340" numCol="1" spcCol="1270" anchor="ctr" anchorCtr="0">
          <a:noAutofit/>
        </a:bodyPr>
        <a:lstStyle/>
        <a:p>
          <a:pPr marL="0" lvl="0" indent="0" algn="ctr" defTabSz="622300">
            <a:lnSpc>
              <a:spcPct val="90000"/>
            </a:lnSpc>
            <a:spcBef>
              <a:spcPct val="0"/>
            </a:spcBef>
            <a:spcAft>
              <a:spcPct val="35000"/>
            </a:spcAft>
            <a:buNone/>
          </a:pPr>
          <a:r>
            <a:rPr lang="en-IN" sz="1400" b="0" i="0" kern="1200"/>
            <a:t>Secure Software Construction </a:t>
          </a:r>
          <a:endParaRPr lang="en-IN" sz="1400" kern="1200"/>
        </a:p>
      </dsp:txBody>
      <dsp:txXfrm rot="10800000">
        <a:off x="909452" y="485470"/>
        <a:ext cx="2742909" cy="388243"/>
      </dsp:txXfrm>
    </dsp:sp>
    <dsp:sp modelId="{F2C6D0A5-8285-4BD8-9E8C-D646CFEF0589}">
      <dsp:nvSpPr>
        <dsp:cNvPr id="0" name=""/>
        <dsp:cNvSpPr/>
      </dsp:nvSpPr>
      <dsp:spPr>
        <a:xfrm>
          <a:off x="618269" y="485470"/>
          <a:ext cx="388243" cy="388243"/>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E5D5A1-04E0-4B4F-946C-53E1E1960AEB}">
      <dsp:nvSpPr>
        <dsp:cNvPr id="0" name=""/>
        <dsp:cNvSpPr/>
      </dsp:nvSpPr>
      <dsp:spPr>
        <a:xfrm rot="10800000">
          <a:off x="812391" y="970775"/>
          <a:ext cx="2839970" cy="38824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205" tIns="53340" rIns="99568" bIns="53340" numCol="1" spcCol="1270" anchor="ctr" anchorCtr="0">
          <a:noAutofit/>
        </a:bodyPr>
        <a:lstStyle/>
        <a:p>
          <a:pPr marL="0" lvl="0" indent="0" algn="ctr" defTabSz="622300">
            <a:lnSpc>
              <a:spcPct val="90000"/>
            </a:lnSpc>
            <a:spcBef>
              <a:spcPct val="0"/>
            </a:spcBef>
            <a:spcAft>
              <a:spcPct val="35000"/>
            </a:spcAft>
            <a:buNone/>
          </a:pPr>
          <a:r>
            <a:rPr lang="en-IN" sz="1400" b="0" i="0" kern="1200"/>
            <a:t>Final Project</a:t>
          </a:r>
          <a:endParaRPr lang="en-IN" sz="1400" kern="1200"/>
        </a:p>
      </dsp:txBody>
      <dsp:txXfrm rot="10800000">
        <a:off x="909452" y="970775"/>
        <a:ext cx="2742909" cy="388243"/>
      </dsp:txXfrm>
    </dsp:sp>
    <dsp:sp modelId="{26C0B948-3A5B-4D4B-BEF6-42D99F9B1D2B}">
      <dsp:nvSpPr>
        <dsp:cNvPr id="0" name=""/>
        <dsp:cNvSpPr/>
      </dsp:nvSpPr>
      <dsp:spPr>
        <a:xfrm>
          <a:off x="618269" y="970775"/>
          <a:ext cx="388243" cy="388243"/>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41df24d10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g241df24d10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41df24d104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241df24d104_1_5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41df24d104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g241df24d104_1_6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41df24d104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241df24d104_1_7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1df24d104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241df24d104_1_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1df24d104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241df24d104_1_7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1df24d104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g241df24d104_1_8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1df24d104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241df24d104_1_8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41df24d104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41df24d104_1_9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41df24d104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g241df24d104_1_9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41df24d10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241df24d104_1_10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41df24d104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g241df24d104_1_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41df24d104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241df24d104_1_1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41df24d104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241df24d104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41df24d104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g241df24d104_1_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41df24d104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g241df24d104_1_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41df24d104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g241df24d104_1_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41df24d104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41df24d104_1_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41df24d10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g241df24d104_1_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41df24d104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g241df24d104_1_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1df24d104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g241df24d104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85346" y="457200"/>
            <a:ext cx="7765200" cy="9948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lt1"/>
              </a:buClr>
              <a:buSzPts val="14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52" name="Google Shape;52;p13"/>
          <p:cNvSpPr txBox="1">
            <a:spLocks noGrp="1"/>
          </p:cNvSpPr>
          <p:nvPr>
            <p:ph type="body" idx="1"/>
          </p:nvPr>
        </p:nvSpPr>
        <p:spPr>
          <a:xfrm>
            <a:off x="685346" y="1572048"/>
            <a:ext cx="7765200" cy="2771400"/>
          </a:xfrm>
          <a:prstGeom prst="rect">
            <a:avLst/>
          </a:prstGeom>
          <a:noFill/>
          <a:ln>
            <a:noFill/>
          </a:ln>
        </p:spPr>
        <p:txBody>
          <a:bodyPr spcFirstLastPara="1" wrap="square" lIns="68575" tIns="34275" rIns="68575" bIns="34275" anchor="t" anchorCtr="0">
            <a:normAutofit/>
          </a:bodyPr>
          <a:lstStyle>
            <a:lvl1pPr marL="457200" lvl="0" indent="-317500" algn="l" rtl="0">
              <a:lnSpc>
                <a:spcPct val="120000"/>
              </a:lnSpc>
              <a:spcBef>
                <a:spcPts val="800"/>
              </a:spcBef>
              <a:spcAft>
                <a:spcPts val="0"/>
              </a:spcAft>
              <a:buClr>
                <a:schemeClr val="lt1"/>
              </a:buClr>
              <a:buSzPts val="1400"/>
              <a:buChar char="●"/>
              <a:defRPr sz="1100"/>
            </a:lvl1pPr>
            <a:lvl2pPr marL="914400" lvl="1" indent="-317500" algn="l" rtl="0">
              <a:lnSpc>
                <a:spcPct val="120000"/>
              </a:lnSpc>
              <a:spcBef>
                <a:spcPts val="1200"/>
              </a:spcBef>
              <a:spcAft>
                <a:spcPts val="0"/>
              </a:spcAft>
              <a:buClr>
                <a:schemeClr val="lt1"/>
              </a:buClr>
              <a:buSzPts val="1400"/>
              <a:buChar char="○"/>
              <a:defRPr sz="1100"/>
            </a:lvl2pPr>
            <a:lvl3pPr marL="1371600" lvl="2" indent="-317500" algn="l" rtl="0">
              <a:lnSpc>
                <a:spcPct val="120000"/>
              </a:lnSpc>
              <a:spcBef>
                <a:spcPts val="1200"/>
              </a:spcBef>
              <a:spcAft>
                <a:spcPts val="0"/>
              </a:spcAft>
              <a:buClr>
                <a:schemeClr val="lt1"/>
              </a:buClr>
              <a:buSzPts val="1400"/>
              <a:buChar char="■"/>
              <a:defRPr sz="1100"/>
            </a:lvl3pPr>
            <a:lvl4pPr marL="1828800" lvl="3" indent="-317500" algn="l" rtl="0">
              <a:lnSpc>
                <a:spcPct val="120000"/>
              </a:lnSpc>
              <a:spcBef>
                <a:spcPts val="1200"/>
              </a:spcBef>
              <a:spcAft>
                <a:spcPts val="0"/>
              </a:spcAft>
              <a:buClr>
                <a:schemeClr val="lt1"/>
              </a:buClr>
              <a:buSzPts val="1400"/>
              <a:buChar char="●"/>
              <a:defRPr sz="1100"/>
            </a:lvl4pPr>
            <a:lvl5pPr marL="2286000" lvl="4" indent="-317500" algn="l" rtl="0">
              <a:lnSpc>
                <a:spcPct val="120000"/>
              </a:lnSpc>
              <a:spcBef>
                <a:spcPts val="1200"/>
              </a:spcBef>
              <a:spcAft>
                <a:spcPts val="0"/>
              </a:spcAft>
              <a:buClr>
                <a:schemeClr val="lt1"/>
              </a:buClr>
              <a:buSzPts val="1400"/>
              <a:buChar char="○"/>
              <a:defRPr sz="1100"/>
            </a:lvl5pPr>
            <a:lvl6pPr marL="2743200" lvl="5" indent="-317500" algn="l" rtl="0">
              <a:lnSpc>
                <a:spcPct val="120000"/>
              </a:lnSpc>
              <a:spcBef>
                <a:spcPts val="1200"/>
              </a:spcBef>
              <a:spcAft>
                <a:spcPts val="0"/>
              </a:spcAft>
              <a:buClr>
                <a:schemeClr val="lt1"/>
              </a:buClr>
              <a:buSzPts val="1400"/>
              <a:buChar char="■"/>
              <a:defRPr sz="1100"/>
            </a:lvl6pPr>
            <a:lvl7pPr marL="3200400" lvl="6" indent="-317500" algn="l" rtl="0">
              <a:lnSpc>
                <a:spcPct val="120000"/>
              </a:lnSpc>
              <a:spcBef>
                <a:spcPts val="1200"/>
              </a:spcBef>
              <a:spcAft>
                <a:spcPts val="0"/>
              </a:spcAft>
              <a:buClr>
                <a:schemeClr val="lt1"/>
              </a:buClr>
              <a:buSzPts val="1400"/>
              <a:buChar char="●"/>
              <a:defRPr sz="1100"/>
            </a:lvl7pPr>
            <a:lvl8pPr marL="3657600" lvl="7" indent="-317500" algn="l" rtl="0">
              <a:lnSpc>
                <a:spcPct val="120000"/>
              </a:lnSpc>
              <a:spcBef>
                <a:spcPts val="1200"/>
              </a:spcBef>
              <a:spcAft>
                <a:spcPts val="0"/>
              </a:spcAft>
              <a:buClr>
                <a:schemeClr val="lt1"/>
              </a:buClr>
              <a:buSzPts val="1400"/>
              <a:buChar char="○"/>
              <a:defRPr sz="1100"/>
            </a:lvl8pPr>
            <a:lvl9pPr marL="4114800" lvl="8" indent="-317500" algn="l" rtl="0">
              <a:lnSpc>
                <a:spcPct val="120000"/>
              </a:lnSpc>
              <a:spcBef>
                <a:spcPts val="1200"/>
              </a:spcBef>
              <a:spcAft>
                <a:spcPts val="1200"/>
              </a:spcAft>
              <a:buClr>
                <a:schemeClr val="lt1"/>
              </a:buClr>
              <a:buSzPts val="1400"/>
              <a:buChar char="■"/>
              <a:defRPr sz="1100"/>
            </a:lvl9pPr>
          </a:lstStyle>
          <a:p>
            <a:endParaRPr/>
          </a:p>
        </p:txBody>
      </p:sp>
      <p:sp>
        <p:nvSpPr>
          <p:cNvPr id="53" name="Google Shape;53;p13"/>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sz="1100"/>
            </a:lvl1pPr>
            <a:lvl2pPr marL="0" lvl="1" indent="0" algn="r" rtl="0">
              <a:spcBef>
                <a:spcPts val="0"/>
              </a:spcBef>
              <a:buNone/>
              <a:defRPr sz="1100"/>
            </a:lvl2pPr>
            <a:lvl3pPr marL="0" lvl="2" indent="0" algn="r" rtl="0">
              <a:spcBef>
                <a:spcPts val="0"/>
              </a:spcBef>
              <a:buNone/>
              <a:defRPr sz="1100"/>
            </a:lvl3pPr>
            <a:lvl4pPr marL="0" lvl="3" indent="0" algn="r" rtl="0">
              <a:spcBef>
                <a:spcPts val="0"/>
              </a:spcBef>
              <a:buNone/>
              <a:defRPr sz="1100"/>
            </a:lvl4pPr>
            <a:lvl5pPr marL="0" lvl="4" indent="0" algn="r" rtl="0">
              <a:spcBef>
                <a:spcPts val="0"/>
              </a:spcBef>
              <a:buNone/>
              <a:defRPr sz="1100"/>
            </a:lvl5pPr>
            <a:lvl6pPr marL="0" lvl="5" indent="0" algn="r" rtl="0">
              <a:spcBef>
                <a:spcPts val="0"/>
              </a:spcBef>
              <a:buNone/>
              <a:defRPr sz="1100"/>
            </a:lvl6pPr>
            <a:lvl7pPr marL="0" lvl="6" indent="0" algn="r" rtl="0">
              <a:spcBef>
                <a:spcPts val="0"/>
              </a:spcBef>
              <a:buNone/>
              <a:defRPr sz="1100"/>
            </a:lvl7pPr>
            <a:lvl8pPr marL="0" lvl="7" indent="0" algn="r" rtl="0">
              <a:spcBef>
                <a:spcPts val="0"/>
              </a:spcBef>
              <a:buNone/>
              <a:defRPr sz="1100"/>
            </a:lvl8pPr>
            <a:lvl9pPr marL="0" lvl="8" indent="0" algn="r" rtl="0">
              <a:spcBef>
                <a:spcPts val="0"/>
              </a:spcBef>
              <a:buNone/>
              <a:defRPr sz="1100"/>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jpg"/><Relationship Id="rId9" Type="http://schemas.microsoft.com/office/2007/relationships/diagramDrawing" Target="../diagrams/drawing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cve.mitre.org/cgi-bin/cvename.cgi?name=CVE-2022-22720"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130171" y="123152"/>
            <a:ext cx="5301365" cy="2985808"/>
          </a:xfrm>
          <a:prstGeom prst="rect">
            <a:avLst/>
          </a:prstGeom>
          <a:noFill/>
          <a:ln>
            <a:noFill/>
          </a:ln>
        </p:spPr>
      </p:pic>
      <p:sp>
        <p:nvSpPr>
          <p:cNvPr id="60" name="Google Shape;60;p14"/>
          <p:cNvSpPr txBox="1">
            <a:spLocks noGrp="1"/>
          </p:cNvSpPr>
          <p:nvPr>
            <p:ph type="ctrTitle"/>
          </p:nvPr>
        </p:nvSpPr>
        <p:spPr>
          <a:xfrm>
            <a:off x="118412" y="2188406"/>
            <a:ext cx="5421600" cy="9192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lt1"/>
              </a:buClr>
              <a:buSzPts val="3600"/>
              <a:buFont typeface="Bookman Old Style"/>
              <a:buNone/>
            </a:pPr>
            <a:r>
              <a:rPr lang="en-GB" sz="2400" b="1" i="1" dirty="0">
                <a:solidFill>
                  <a:schemeClr val="tx1"/>
                </a:solidFill>
                <a:latin typeface="Times New Roman"/>
                <a:ea typeface="Times New Roman"/>
                <a:cs typeface="Times New Roman"/>
                <a:sym typeface="Times New Roman"/>
              </a:rPr>
              <a:t>PEN-TESTING WEB APPLICATION HOSTED ON AWS</a:t>
            </a:r>
            <a:endParaRPr sz="2400" b="1" i="1" dirty="0">
              <a:solidFill>
                <a:schemeClr val="tx1"/>
              </a:solidFill>
              <a:latin typeface="Times New Roman"/>
              <a:ea typeface="Times New Roman"/>
              <a:cs typeface="Times New Roman"/>
              <a:sym typeface="Times New Roman"/>
            </a:endParaRPr>
          </a:p>
        </p:txBody>
      </p:sp>
      <p:sp>
        <p:nvSpPr>
          <p:cNvPr id="61" name="Google Shape;61;p14"/>
          <p:cNvSpPr txBox="1">
            <a:spLocks noGrp="1"/>
          </p:cNvSpPr>
          <p:nvPr>
            <p:ph type="subTitle" idx="1"/>
          </p:nvPr>
        </p:nvSpPr>
        <p:spPr>
          <a:xfrm>
            <a:off x="6187441" y="3702624"/>
            <a:ext cx="2865120" cy="1574988"/>
          </a:xfrm>
          <a:prstGeom prst="rect">
            <a:avLst/>
          </a:prstGeom>
          <a:noFill/>
          <a:ln>
            <a:noFill/>
          </a:ln>
        </p:spPr>
        <p:txBody>
          <a:bodyPr spcFirstLastPara="1" wrap="square" lIns="68575" tIns="34275" rIns="68575" bIns="34275" anchor="t" anchorCtr="0">
            <a:noAutofit/>
          </a:bodyPr>
          <a:lstStyle/>
          <a:p>
            <a:pPr marL="0" lvl="0" indent="0" algn="l" rtl="0">
              <a:lnSpc>
                <a:spcPct val="120000"/>
              </a:lnSpc>
              <a:spcBef>
                <a:spcPts val="0"/>
              </a:spcBef>
              <a:spcAft>
                <a:spcPts val="0"/>
              </a:spcAft>
              <a:buClr>
                <a:schemeClr val="lt1"/>
              </a:buClr>
              <a:buSzPts val="1800"/>
              <a:buNone/>
            </a:pPr>
            <a:r>
              <a:rPr lang="en-IN" sz="2000" b="1" dirty="0">
                <a:solidFill>
                  <a:schemeClr val="accent1">
                    <a:lumMod val="60000"/>
                    <a:lumOff val="40000"/>
                  </a:schemeClr>
                </a:solidFill>
                <a:latin typeface="Times New Roman" panose="02020603050405020304" pitchFamily="18" charset="0"/>
                <a:cs typeface="Times New Roman" panose="02020603050405020304" pitchFamily="18" charset="0"/>
              </a:rPr>
              <a:t>Security Team</a:t>
            </a:r>
            <a:br>
              <a:rPr lang="en-IN" sz="1100" b="1" dirty="0">
                <a:solidFill>
                  <a:srgbClr val="0070C0"/>
                </a:solidFill>
                <a:latin typeface="Times New Roman" panose="02020603050405020304" pitchFamily="18" charset="0"/>
                <a:cs typeface="Times New Roman" panose="02020603050405020304" pitchFamily="18" charset="0"/>
              </a:rPr>
            </a:br>
            <a:r>
              <a:rPr lang="en-IN" sz="1600" b="1" dirty="0">
                <a:solidFill>
                  <a:schemeClr val="tx2"/>
                </a:solidFill>
                <a:latin typeface="Times New Roman" panose="02020603050405020304" pitchFamily="18" charset="0"/>
                <a:cs typeface="Times New Roman" panose="02020603050405020304" pitchFamily="18" charset="0"/>
              </a:rPr>
              <a:t>Dhanush </a:t>
            </a:r>
            <a:r>
              <a:rPr lang="en-IN" sz="1600" b="1" dirty="0" err="1">
                <a:solidFill>
                  <a:schemeClr val="tx2"/>
                </a:solidFill>
                <a:latin typeface="Times New Roman" panose="02020603050405020304" pitchFamily="18" charset="0"/>
                <a:cs typeface="Times New Roman" panose="02020603050405020304" pitchFamily="18" charset="0"/>
              </a:rPr>
              <a:t>Devaladakere</a:t>
            </a:r>
            <a:r>
              <a:rPr lang="en-IN" sz="1600" b="1" dirty="0">
                <a:solidFill>
                  <a:schemeClr val="tx2"/>
                </a:solidFill>
                <a:latin typeface="Times New Roman" panose="02020603050405020304" pitchFamily="18" charset="0"/>
                <a:cs typeface="Times New Roman" panose="02020603050405020304" pitchFamily="18" charset="0"/>
              </a:rPr>
              <a:t> Arvind </a:t>
            </a:r>
          </a:p>
          <a:p>
            <a:pPr marL="0" lvl="0" indent="0" algn="l" rtl="0">
              <a:lnSpc>
                <a:spcPct val="120000"/>
              </a:lnSpc>
              <a:spcBef>
                <a:spcPts val="0"/>
              </a:spcBef>
              <a:spcAft>
                <a:spcPts val="0"/>
              </a:spcAft>
              <a:buClr>
                <a:schemeClr val="lt1"/>
              </a:buClr>
              <a:buSzPts val="1800"/>
              <a:buNone/>
            </a:pPr>
            <a:r>
              <a:rPr lang="en-IN" sz="1600" b="1" dirty="0">
                <a:solidFill>
                  <a:schemeClr val="tx2"/>
                </a:solidFill>
                <a:latin typeface="Times New Roman" panose="02020603050405020304" pitchFamily="18" charset="0"/>
                <a:cs typeface="Times New Roman" panose="02020603050405020304" pitchFamily="18" charset="0"/>
              </a:rPr>
              <a:t>Sumanth Vankineni	</a:t>
            </a:r>
          </a:p>
          <a:p>
            <a:pPr marL="0" lvl="0" indent="0" algn="l" rtl="0">
              <a:lnSpc>
                <a:spcPct val="120000"/>
              </a:lnSpc>
              <a:spcBef>
                <a:spcPts val="0"/>
              </a:spcBef>
              <a:spcAft>
                <a:spcPts val="0"/>
              </a:spcAft>
              <a:buClr>
                <a:schemeClr val="lt1"/>
              </a:buClr>
              <a:buSzPts val="1800"/>
              <a:buNone/>
            </a:pPr>
            <a:r>
              <a:rPr lang="en-IN" sz="1600" b="1" dirty="0">
                <a:solidFill>
                  <a:schemeClr val="tx2"/>
                </a:solidFill>
                <a:latin typeface="Times New Roman" panose="02020603050405020304" pitchFamily="18" charset="0"/>
                <a:cs typeface="Times New Roman" panose="02020603050405020304" pitchFamily="18" charset="0"/>
              </a:rPr>
              <a:t>Daniel </a:t>
            </a:r>
            <a:r>
              <a:rPr lang="en-IN" sz="1600" b="1" dirty="0" err="1">
                <a:solidFill>
                  <a:schemeClr val="tx2"/>
                </a:solidFill>
                <a:latin typeface="Times New Roman" panose="02020603050405020304" pitchFamily="18" charset="0"/>
                <a:cs typeface="Times New Roman" panose="02020603050405020304" pitchFamily="18" charset="0"/>
              </a:rPr>
              <a:t>Agrinya</a:t>
            </a:r>
            <a:endParaRPr sz="1600" b="1" dirty="0">
              <a:solidFill>
                <a:schemeClr val="tx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F3736E8-0980-4081-8420-CEFA8D3B3DEF}"/>
              </a:ext>
            </a:extLst>
          </p:cNvPr>
          <p:cNvPicPr>
            <a:picLocks noChangeAspect="1"/>
          </p:cNvPicPr>
          <p:nvPr/>
        </p:nvPicPr>
        <p:blipFill>
          <a:blip r:embed="rId4"/>
          <a:stretch>
            <a:fillRect/>
          </a:stretch>
        </p:blipFill>
        <p:spPr>
          <a:xfrm>
            <a:off x="6459166" y="418981"/>
            <a:ext cx="1625897" cy="1574988"/>
          </a:xfrm>
          <a:prstGeom prst="rect">
            <a:avLst/>
          </a:prstGeom>
        </p:spPr>
      </p:pic>
      <p:sp>
        <p:nvSpPr>
          <p:cNvPr id="11" name="TextBox 10">
            <a:extLst>
              <a:ext uri="{FF2B5EF4-FFF2-40B4-BE49-F238E27FC236}">
                <a16:creationId xmlns:a16="http://schemas.microsoft.com/office/drawing/2014/main" id="{BC53CA43-367E-4684-B815-4BEF85316535}"/>
              </a:ext>
            </a:extLst>
          </p:cNvPr>
          <p:cNvSpPr txBox="1"/>
          <p:nvPr/>
        </p:nvSpPr>
        <p:spPr>
          <a:xfrm>
            <a:off x="5569133" y="2067651"/>
            <a:ext cx="3483428" cy="400110"/>
          </a:xfrm>
          <a:prstGeom prst="rect">
            <a:avLst/>
          </a:prstGeom>
          <a:noFill/>
        </p:spPr>
        <p:txBody>
          <a:bodyPr wrap="square">
            <a:spAutoFit/>
          </a:bodyPr>
          <a:lstStyle/>
          <a:p>
            <a:r>
              <a:rPr lang="en-IN" sz="2000" b="1" dirty="0">
                <a:solidFill>
                  <a:schemeClr val="accent2">
                    <a:lumMod val="50000"/>
                  </a:schemeClr>
                </a:solidFill>
                <a:latin typeface="Times New Roman" panose="02020603050405020304" pitchFamily="18" charset="0"/>
                <a:cs typeface="Times New Roman" panose="02020603050405020304" pitchFamily="18" charset="0"/>
              </a:rPr>
              <a:t>http://3.229.76.169/carrental/</a:t>
            </a:r>
          </a:p>
        </p:txBody>
      </p:sp>
      <p:graphicFrame>
        <p:nvGraphicFramePr>
          <p:cNvPr id="8" name="Diagram 7">
            <a:extLst>
              <a:ext uri="{FF2B5EF4-FFF2-40B4-BE49-F238E27FC236}">
                <a16:creationId xmlns:a16="http://schemas.microsoft.com/office/drawing/2014/main" id="{8C3D4C3A-D03C-4E4B-BD6D-A4B17F5ECF75}"/>
              </a:ext>
            </a:extLst>
          </p:cNvPr>
          <p:cNvGraphicFramePr/>
          <p:nvPr>
            <p:extLst>
              <p:ext uri="{D42A27DB-BD31-4B8C-83A1-F6EECF244321}">
                <p14:modId xmlns:p14="http://schemas.microsoft.com/office/powerpoint/2010/main" val="2697421654"/>
              </p:ext>
            </p:extLst>
          </p:nvPr>
        </p:nvGraphicFramePr>
        <p:xfrm>
          <a:off x="538203" y="3411869"/>
          <a:ext cx="4270632" cy="13591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3"/>
          <p:cNvPicPr preferRelativeResize="0"/>
          <p:nvPr/>
        </p:nvPicPr>
        <p:blipFill rotWithShape="1">
          <a:blip r:embed="rId3">
            <a:alphaModFix/>
          </a:blip>
          <a:srcRect/>
          <a:stretch/>
        </p:blipFill>
        <p:spPr>
          <a:xfrm>
            <a:off x="211875" y="197025"/>
            <a:ext cx="8803298" cy="775325"/>
          </a:xfrm>
          <a:prstGeom prst="rect">
            <a:avLst/>
          </a:prstGeom>
          <a:noFill/>
          <a:ln>
            <a:noFill/>
          </a:ln>
        </p:spPr>
      </p:pic>
      <p:pic>
        <p:nvPicPr>
          <p:cNvPr id="119" name="Google Shape;119;p23"/>
          <p:cNvPicPr preferRelativeResize="0"/>
          <p:nvPr/>
        </p:nvPicPr>
        <p:blipFill rotWithShape="1">
          <a:blip r:embed="rId4">
            <a:alphaModFix/>
          </a:blip>
          <a:srcRect/>
          <a:stretch/>
        </p:blipFill>
        <p:spPr>
          <a:xfrm>
            <a:off x="211875" y="944325"/>
            <a:ext cx="8803301" cy="701311"/>
          </a:xfrm>
          <a:prstGeom prst="rect">
            <a:avLst/>
          </a:prstGeom>
          <a:noFill/>
          <a:ln>
            <a:noFill/>
          </a:ln>
        </p:spPr>
      </p:pic>
      <p:pic>
        <p:nvPicPr>
          <p:cNvPr id="120" name="Google Shape;120;p23"/>
          <p:cNvPicPr preferRelativeResize="0"/>
          <p:nvPr/>
        </p:nvPicPr>
        <p:blipFill rotWithShape="1">
          <a:blip r:embed="rId5">
            <a:alphaModFix/>
          </a:blip>
          <a:srcRect/>
          <a:stretch/>
        </p:blipFill>
        <p:spPr>
          <a:xfrm>
            <a:off x="211875" y="1645625"/>
            <a:ext cx="8803299" cy="670850"/>
          </a:xfrm>
          <a:prstGeom prst="rect">
            <a:avLst/>
          </a:prstGeom>
          <a:noFill/>
          <a:ln>
            <a:noFill/>
          </a:ln>
        </p:spPr>
      </p:pic>
      <p:pic>
        <p:nvPicPr>
          <p:cNvPr id="121" name="Google Shape;121;p23"/>
          <p:cNvPicPr preferRelativeResize="0"/>
          <p:nvPr/>
        </p:nvPicPr>
        <p:blipFill rotWithShape="1">
          <a:blip r:embed="rId6">
            <a:alphaModFix/>
          </a:blip>
          <a:srcRect/>
          <a:stretch/>
        </p:blipFill>
        <p:spPr>
          <a:xfrm>
            <a:off x="211875" y="2316475"/>
            <a:ext cx="8803300" cy="730800"/>
          </a:xfrm>
          <a:prstGeom prst="rect">
            <a:avLst/>
          </a:prstGeom>
          <a:noFill/>
          <a:ln>
            <a:noFill/>
          </a:ln>
        </p:spPr>
      </p:pic>
      <p:pic>
        <p:nvPicPr>
          <p:cNvPr id="122" name="Google Shape;122;p23"/>
          <p:cNvPicPr preferRelativeResize="0"/>
          <p:nvPr/>
        </p:nvPicPr>
        <p:blipFill rotWithShape="1">
          <a:blip r:embed="rId7">
            <a:alphaModFix/>
          </a:blip>
          <a:srcRect/>
          <a:stretch/>
        </p:blipFill>
        <p:spPr>
          <a:xfrm>
            <a:off x="211875" y="3047275"/>
            <a:ext cx="8803302" cy="2020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621434" y="150950"/>
            <a:ext cx="7765200" cy="9948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600"/>
              <a:buFont typeface="Bookman Old Style"/>
              <a:buNone/>
            </a:pPr>
            <a:r>
              <a:rPr lang="en-GB" sz="2400" b="1">
                <a:solidFill>
                  <a:srgbClr val="FFE599"/>
                </a:solidFill>
                <a:latin typeface="Times New Roman"/>
                <a:ea typeface="Times New Roman"/>
                <a:cs typeface="Times New Roman"/>
                <a:sym typeface="Times New Roman"/>
              </a:rPr>
              <a:t>3.Exploitation</a:t>
            </a:r>
            <a:endParaRPr sz="2400" b="1">
              <a:solidFill>
                <a:srgbClr val="FFE599"/>
              </a:solidFill>
              <a:latin typeface="Times New Roman"/>
              <a:ea typeface="Times New Roman"/>
              <a:cs typeface="Times New Roman"/>
              <a:sym typeface="Times New Roman"/>
            </a:endParaRPr>
          </a:p>
        </p:txBody>
      </p:sp>
      <p:pic>
        <p:nvPicPr>
          <p:cNvPr id="128" name="Google Shape;128;p24"/>
          <p:cNvPicPr preferRelativeResize="0"/>
          <p:nvPr/>
        </p:nvPicPr>
        <p:blipFill rotWithShape="1">
          <a:blip r:embed="rId3">
            <a:alphaModFix/>
          </a:blip>
          <a:srcRect/>
          <a:stretch/>
        </p:blipFill>
        <p:spPr>
          <a:xfrm>
            <a:off x="4424527" y="1770725"/>
            <a:ext cx="4414849" cy="2630525"/>
          </a:xfrm>
          <a:prstGeom prst="rect">
            <a:avLst/>
          </a:prstGeom>
          <a:noFill/>
          <a:ln>
            <a:noFill/>
          </a:ln>
        </p:spPr>
      </p:pic>
      <p:pic>
        <p:nvPicPr>
          <p:cNvPr id="129" name="Google Shape;129;p24"/>
          <p:cNvPicPr preferRelativeResize="0"/>
          <p:nvPr/>
        </p:nvPicPr>
        <p:blipFill>
          <a:blip r:embed="rId4">
            <a:alphaModFix/>
          </a:blip>
          <a:stretch>
            <a:fillRect/>
          </a:stretch>
        </p:blipFill>
        <p:spPr>
          <a:xfrm>
            <a:off x="408650" y="1770725"/>
            <a:ext cx="3952975" cy="2630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3">
            <a:alphaModFix/>
          </a:blip>
          <a:srcRect/>
          <a:stretch/>
        </p:blipFill>
        <p:spPr>
          <a:xfrm>
            <a:off x="894550" y="855775"/>
            <a:ext cx="7456628" cy="36664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6"/>
          <p:cNvPicPr preferRelativeResize="0"/>
          <p:nvPr/>
        </p:nvPicPr>
        <p:blipFill rotWithShape="1">
          <a:blip r:embed="rId3">
            <a:alphaModFix/>
          </a:blip>
          <a:srcRect/>
          <a:stretch/>
        </p:blipFill>
        <p:spPr>
          <a:xfrm>
            <a:off x="1056800" y="741125"/>
            <a:ext cx="7130400" cy="3818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7"/>
          <p:cNvPicPr preferRelativeResize="0"/>
          <p:nvPr/>
        </p:nvPicPr>
        <p:blipFill rotWithShape="1">
          <a:blip r:embed="rId3">
            <a:alphaModFix/>
          </a:blip>
          <a:srcRect/>
          <a:stretch/>
        </p:blipFill>
        <p:spPr>
          <a:xfrm>
            <a:off x="1916850" y="437250"/>
            <a:ext cx="5358348" cy="44036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598777" y="146479"/>
            <a:ext cx="7765200" cy="9948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600"/>
              <a:buFont typeface="Bookman Old Style"/>
              <a:buNone/>
            </a:pPr>
            <a:r>
              <a:rPr lang="en-GB" sz="2400" b="1">
                <a:solidFill>
                  <a:srgbClr val="FFE599"/>
                </a:solidFill>
                <a:latin typeface="Times New Roman"/>
                <a:ea typeface="Times New Roman"/>
                <a:cs typeface="Times New Roman"/>
                <a:sym typeface="Times New Roman"/>
              </a:rPr>
              <a:t>4.Post Exploitation</a:t>
            </a:r>
            <a:endParaRPr sz="2400" b="1">
              <a:solidFill>
                <a:srgbClr val="FFE599"/>
              </a:solidFill>
              <a:latin typeface="Times New Roman"/>
              <a:ea typeface="Times New Roman"/>
              <a:cs typeface="Times New Roman"/>
              <a:sym typeface="Times New Roman"/>
            </a:endParaRPr>
          </a:p>
        </p:txBody>
      </p:sp>
      <p:sp>
        <p:nvSpPr>
          <p:cNvPr id="150" name="Google Shape;150;p28"/>
          <p:cNvSpPr txBox="1">
            <a:spLocks noGrp="1"/>
          </p:cNvSpPr>
          <p:nvPr>
            <p:ph type="body" idx="1"/>
          </p:nvPr>
        </p:nvSpPr>
        <p:spPr>
          <a:xfrm>
            <a:off x="676839" y="1004849"/>
            <a:ext cx="8009700" cy="3843000"/>
          </a:xfrm>
          <a:prstGeom prst="rect">
            <a:avLst/>
          </a:prstGeom>
          <a:noFill/>
          <a:ln>
            <a:noFill/>
          </a:ln>
        </p:spPr>
        <p:txBody>
          <a:bodyPr spcFirstLastPara="1" wrap="square" lIns="68575" tIns="34275" rIns="68575" bIns="34275" anchor="t" anchorCtr="0">
            <a:noAutofit/>
          </a:bodyPr>
          <a:lstStyle/>
          <a:p>
            <a:pPr marL="0" lvl="0" indent="0" algn="just" rtl="0">
              <a:lnSpc>
                <a:spcPct val="120000"/>
              </a:lnSpc>
              <a:spcBef>
                <a:spcPts val="0"/>
              </a:spcBef>
              <a:spcAft>
                <a:spcPts val="0"/>
              </a:spcAft>
              <a:buClr>
                <a:srgbClr val="D1D5DB"/>
              </a:buClr>
              <a:buSzPts val="1400"/>
              <a:buNone/>
            </a:pPr>
            <a:r>
              <a:rPr lang="en-GB" sz="1400" b="0" i="0">
                <a:solidFill>
                  <a:srgbClr val="D1D5DB"/>
                </a:solidFill>
                <a:latin typeface="Times New Roman"/>
                <a:ea typeface="Times New Roman"/>
                <a:cs typeface="Times New Roman"/>
                <a:sym typeface="Times New Roman"/>
              </a:rPr>
              <a:t>	</a:t>
            </a:r>
            <a:r>
              <a:rPr lang="en-GB" sz="1400" b="1" i="0" u="sng">
                <a:solidFill>
                  <a:srgbClr val="FFD966"/>
                </a:solidFill>
                <a:latin typeface="Times New Roman"/>
                <a:ea typeface="Times New Roman"/>
                <a:cs typeface="Times New Roman"/>
                <a:sym typeface="Times New Roman"/>
              </a:rPr>
              <a:t>When preparing an exploitation report, it is important to include the following information:</a:t>
            </a:r>
            <a:endParaRPr sz="1100" b="1" u="sng">
              <a:solidFill>
                <a:srgbClr val="FFD966"/>
              </a:solidFill>
            </a:endParaRPr>
          </a:p>
          <a:p>
            <a:pPr marL="177800" lvl="0" indent="-177800" algn="just" rtl="0">
              <a:lnSpc>
                <a:spcPct val="120000"/>
              </a:lnSpc>
              <a:spcBef>
                <a:spcPts val="800"/>
              </a:spcBef>
              <a:spcAft>
                <a:spcPts val="0"/>
              </a:spcAft>
              <a:buClr>
                <a:srgbClr val="FFD966"/>
              </a:buClr>
              <a:buSzPts val="1400"/>
              <a:buFont typeface="Bookman Old Style"/>
              <a:buAutoNum type="arabicPeriod"/>
            </a:pPr>
            <a:r>
              <a:rPr lang="en-GB" sz="1400" b="1" i="0">
                <a:solidFill>
                  <a:srgbClr val="FFD966"/>
                </a:solidFill>
                <a:latin typeface="Times New Roman"/>
                <a:ea typeface="Times New Roman"/>
                <a:cs typeface="Times New Roman"/>
                <a:sym typeface="Times New Roman"/>
              </a:rPr>
              <a:t>Overview:</a:t>
            </a:r>
            <a:r>
              <a:rPr lang="en-GB" sz="1400" b="1" i="0">
                <a:solidFill>
                  <a:srgbClr val="D1D5DB"/>
                </a:solidFill>
                <a:latin typeface="Times New Roman"/>
                <a:ea typeface="Times New Roman"/>
                <a:cs typeface="Times New Roman"/>
                <a:sym typeface="Times New Roman"/>
              </a:rPr>
              <a:t> </a:t>
            </a:r>
            <a:r>
              <a:rPr lang="en-GB" sz="1400" b="0" i="0">
                <a:solidFill>
                  <a:srgbClr val="D1D5DB"/>
                </a:solidFill>
                <a:latin typeface="Times New Roman"/>
                <a:ea typeface="Times New Roman"/>
                <a:cs typeface="Times New Roman"/>
                <a:sym typeface="Times New Roman"/>
              </a:rPr>
              <a:t>Provide a brief summary of the vulnerability, including the affected system, application, or network, the severity of the vulnerability, and any other relevant details.</a:t>
            </a:r>
            <a:endParaRPr sz="1100"/>
          </a:p>
          <a:p>
            <a:pPr marL="177800" lvl="0" indent="-177800" algn="just" rtl="0">
              <a:lnSpc>
                <a:spcPct val="120000"/>
              </a:lnSpc>
              <a:spcBef>
                <a:spcPts val="800"/>
              </a:spcBef>
              <a:spcAft>
                <a:spcPts val="0"/>
              </a:spcAft>
              <a:buClr>
                <a:srgbClr val="FFD966"/>
              </a:buClr>
              <a:buSzPts val="1400"/>
              <a:buFont typeface="Bookman Old Style"/>
              <a:buAutoNum type="arabicPeriod"/>
            </a:pPr>
            <a:r>
              <a:rPr lang="en-GB" sz="1400" b="1" i="0">
                <a:solidFill>
                  <a:srgbClr val="FFD966"/>
                </a:solidFill>
                <a:latin typeface="Times New Roman"/>
                <a:ea typeface="Times New Roman"/>
                <a:cs typeface="Times New Roman"/>
                <a:sym typeface="Times New Roman"/>
              </a:rPr>
              <a:t>Methodology:</a:t>
            </a:r>
            <a:r>
              <a:rPr lang="en-GB" sz="1400" b="1" i="0">
                <a:solidFill>
                  <a:srgbClr val="D1D5DB"/>
                </a:solidFill>
                <a:latin typeface="Times New Roman"/>
                <a:ea typeface="Times New Roman"/>
                <a:cs typeface="Times New Roman"/>
                <a:sym typeface="Times New Roman"/>
              </a:rPr>
              <a:t> </a:t>
            </a:r>
            <a:r>
              <a:rPr lang="en-GB" sz="1400" b="0" i="0">
                <a:solidFill>
                  <a:srgbClr val="D1D5DB"/>
                </a:solidFill>
                <a:latin typeface="Times New Roman"/>
                <a:ea typeface="Times New Roman"/>
                <a:cs typeface="Times New Roman"/>
                <a:sym typeface="Times New Roman"/>
              </a:rPr>
              <a:t>Describe the steps that were taken to identify and exploit the vulnerability. This should include any tools or techniques that were used, as well as any challenges or obstacles that were encountered.</a:t>
            </a:r>
            <a:endParaRPr sz="1100"/>
          </a:p>
          <a:p>
            <a:pPr marL="177800" lvl="0" indent="-177800" algn="just" rtl="0">
              <a:lnSpc>
                <a:spcPct val="120000"/>
              </a:lnSpc>
              <a:spcBef>
                <a:spcPts val="800"/>
              </a:spcBef>
              <a:spcAft>
                <a:spcPts val="0"/>
              </a:spcAft>
              <a:buClr>
                <a:srgbClr val="FFD966"/>
              </a:buClr>
              <a:buSzPts val="1400"/>
              <a:buFont typeface="Bookman Old Style"/>
              <a:buAutoNum type="arabicPeriod"/>
            </a:pPr>
            <a:r>
              <a:rPr lang="en-GB" sz="1400" b="1" i="0">
                <a:solidFill>
                  <a:srgbClr val="FFD966"/>
                </a:solidFill>
                <a:latin typeface="Times New Roman"/>
                <a:ea typeface="Times New Roman"/>
                <a:cs typeface="Times New Roman"/>
                <a:sym typeface="Times New Roman"/>
              </a:rPr>
              <a:t>Impact:</a:t>
            </a:r>
            <a:r>
              <a:rPr lang="en-GB" sz="1400" b="1" i="0">
                <a:solidFill>
                  <a:srgbClr val="D1D5DB"/>
                </a:solidFill>
                <a:latin typeface="Times New Roman"/>
                <a:ea typeface="Times New Roman"/>
                <a:cs typeface="Times New Roman"/>
                <a:sym typeface="Times New Roman"/>
              </a:rPr>
              <a:t> </a:t>
            </a:r>
            <a:r>
              <a:rPr lang="en-GB" sz="1400" b="0" i="0">
                <a:solidFill>
                  <a:srgbClr val="D1D5DB"/>
                </a:solidFill>
                <a:latin typeface="Times New Roman"/>
                <a:ea typeface="Times New Roman"/>
                <a:cs typeface="Times New Roman"/>
                <a:sym typeface="Times New Roman"/>
              </a:rPr>
              <a:t>Explain the potential impact of the vulnerability, including the potential for data loss, system compromise, or other adverse effects.</a:t>
            </a:r>
            <a:endParaRPr sz="1100"/>
          </a:p>
          <a:p>
            <a:pPr marL="177800" lvl="0" indent="-177800" algn="just" rtl="0">
              <a:lnSpc>
                <a:spcPct val="120000"/>
              </a:lnSpc>
              <a:spcBef>
                <a:spcPts val="800"/>
              </a:spcBef>
              <a:spcAft>
                <a:spcPts val="0"/>
              </a:spcAft>
              <a:buClr>
                <a:srgbClr val="FFD966"/>
              </a:buClr>
              <a:buSzPts val="1400"/>
              <a:buFont typeface="Bookman Old Style"/>
              <a:buAutoNum type="arabicPeriod"/>
            </a:pPr>
            <a:r>
              <a:rPr lang="en-GB" sz="1400" b="1" i="0">
                <a:solidFill>
                  <a:srgbClr val="FFD966"/>
                </a:solidFill>
                <a:latin typeface="Times New Roman"/>
                <a:ea typeface="Times New Roman"/>
                <a:cs typeface="Times New Roman"/>
                <a:sym typeface="Times New Roman"/>
              </a:rPr>
              <a:t>Recommendations:</a:t>
            </a:r>
            <a:r>
              <a:rPr lang="en-GB" sz="1400" b="1" i="0">
                <a:solidFill>
                  <a:srgbClr val="D1D5DB"/>
                </a:solidFill>
                <a:latin typeface="Times New Roman"/>
                <a:ea typeface="Times New Roman"/>
                <a:cs typeface="Times New Roman"/>
                <a:sym typeface="Times New Roman"/>
              </a:rPr>
              <a:t> </a:t>
            </a:r>
            <a:r>
              <a:rPr lang="en-GB" sz="1400" b="0" i="0">
                <a:solidFill>
                  <a:srgbClr val="D1D5DB"/>
                </a:solidFill>
                <a:latin typeface="Times New Roman"/>
                <a:ea typeface="Times New Roman"/>
                <a:cs typeface="Times New Roman"/>
                <a:sym typeface="Times New Roman"/>
              </a:rPr>
              <a:t>Provide recommendations for how the target company can mitigate the vulnerability and prevent similar vulnerabilities from occurring in the future. This may include technical recommendations, such as patches or configuration changes, as well as organizational recommendations, such as security awareness training for employees.</a:t>
            </a:r>
            <a:endParaRPr sz="1100"/>
          </a:p>
          <a:p>
            <a:pPr marL="177800" lvl="0" indent="-177800" algn="just" rtl="0">
              <a:lnSpc>
                <a:spcPct val="120000"/>
              </a:lnSpc>
              <a:spcBef>
                <a:spcPts val="800"/>
              </a:spcBef>
              <a:spcAft>
                <a:spcPts val="0"/>
              </a:spcAft>
              <a:buClr>
                <a:srgbClr val="FFD966"/>
              </a:buClr>
              <a:buSzPts val="1400"/>
              <a:buFont typeface="Bookman Old Style"/>
              <a:buAutoNum type="arabicPeriod"/>
            </a:pPr>
            <a:r>
              <a:rPr lang="en-GB" sz="1400" b="1" i="0">
                <a:solidFill>
                  <a:srgbClr val="FFD966"/>
                </a:solidFill>
                <a:latin typeface="Times New Roman"/>
                <a:ea typeface="Times New Roman"/>
                <a:cs typeface="Times New Roman"/>
                <a:sym typeface="Times New Roman"/>
              </a:rPr>
              <a:t>Conclusion: </a:t>
            </a:r>
            <a:r>
              <a:rPr lang="en-GB" sz="1400" b="0" i="0">
                <a:solidFill>
                  <a:srgbClr val="D1D5DB"/>
                </a:solidFill>
                <a:latin typeface="Times New Roman"/>
                <a:ea typeface="Times New Roman"/>
                <a:cs typeface="Times New Roman"/>
                <a:sym typeface="Times New Roman"/>
              </a:rPr>
              <a:t>Summarize the key findings of the report and emphasize the importance of taking action to address the vulnerability.</a:t>
            </a:r>
            <a:endParaRPr sz="1100"/>
          </a:p>
          <a:p>
            <a:pPr marL="177800" lvl="0" indent="-88900" algn="just" rtl="0">
              <a:lnSpc>
                <a:spcPct val="120000"/>
              </a:lnSpc>
              <a:spcBef>
                <a:spcPts val="800"/>
              </a:spcBef>
              <a:spcAft>
                <a:spcPts val="1200"/>
              </a:spcAft>
              <a:buClr>
                <a:schemeClr val="lt1"/>
              </a:buClr>
              <a:buSzPts val="1400"/>
              <a:buNone/>
            </a:pPr>
            <a:endParaRPr sz="14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629096" y="150950"/>
            <a:ext cx="7765200" cy="9948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600"/>
              <a:buFont typeface="Bookman Old Style"/>
              <a:buNone/>
            </a:pPr>
            <a:r>
              <a:rPr lang="en-GB" sz="2400" b="1">
                <a:solidFill>
                  <a:srgbClr val="FFE599"/>
                </a:solidFill>
                <a:latin typeface="Times New Roman"/>
                <a:ea typeface="Times New Roman"/>
                <a:cs typeface="Times New Roman"/>
                <a:sym typeface="Times New Roman"/>
              </a:rPr>
              <a:t>5.Mitigation</a:t>
            </a:r>
            <a:endParaRPr sz="2400" b="1">
              <a:solidFill>
                <a:srgbClr val="FFE599"/>
              </a:solidFill>
              <a:latin typeface="Times New Roman"/>
              <a:ea typeface="Times New Roman"/>
              <a:cs typeface="Times New Roman"/>
              <a:sym typeface="Times New Roman"/>
            </a:endParaRPr>
          </a:p>
        </p:txBody>
      </p:sp>
      <p:pic>
        <p:nvPicPr>
          <p:cNvPr id="156" name="Google Shape;156;p29"/>
          <p:cNvPicPr preferRelativeResize="0">
            <a:picLocks noGrp="1"/>
          </p:cNvPicPr>
          <p:nvPr>
            <p:ph type="body" idx="1"/>
          </p:nvPr>
        </p:nvPicPr>
        <p:blipFill rotWithShape="1">
          <a:blip r:embed="rId3">
            <a:alphaModFix/>
          </a:blip>
          <a:srcRect/>
          <a:stretch/>
        </p:blipFill>
        <p:spPr>
          <a:xfrm>
            <a:off x="658000" y="1719665"/>
            <a:ext cx="7765200" cy="2283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30"/>
          <p:cNvPicPr preferRelativeResize="0"/>
          <p:nvPr/>
        </p:nvPicPr>
        <p:blipFill rotWithShape="1">
          <a:blip r:embed="rId3">
            <a:alphaModFix/>
          </a:blip>
          <a:srcRect/>
          <a:stretch/>
        </p:blipFill>
        <p:spPr>
          <a:xfrm>
            <a:off x="1253795" y="1062482"/>
            <a:ext cx="6771918" cy="32557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31"/>
          <p:cNvPicPr preferRelativeResize="0">
            <a:picLocks noGrp="1"/>
          </p:cNvPicPr>
          <p:nvPr>
            <p:ph type="body" idx="1"/>
          </p:nvPr>
        </p:nvPicPr>
        <p:blipFill rotWithShape="1">
          <a:blip r:embed="rId3">
            <a:alphaModFix/>
          </a:blip>
          <a:srcRect/>
          <a:stretch/>
        </p:blipFill>
        <p:spPr>
          <a:xfrm>
            <a:off x="225000" y="295350"/>
            <a:ext cx="3418500" cy="2276400"/>
          </a:xfrm>
          <a:prstGeom prst="rect">
            <a:avLst/>
          </a:prstGeom>
          <a:noFill/>
          <a:ln>
            <a:noFill/>
          </a:ln>
        </p:spPr>
      </p:pic>
      <p:pic>
        <p:nvPicPr>
          <p:cNvPr id="167" name="Google Shape;167;p31"/>
          <p:cNvPicPr preferRelativeResize="0"/>
          <p:nvPr/>
        </p:nvPicPr>
        <p:blipFill rotWithShape="1">
          <a:blip r:embed="rId4">
            <a:alphaModFix/>
          </a:blip>
          <a:srcRect/>
          <a:stretch/>
        </p:blipFill>
        <p:spPr>
          <a:xfrm>
            <a:off x="3749250" y="2777513"/>
            <a:ext cx="5262153" cy="2166274"/>
          </a:xfrm>
          <a:prstGeom prst="rect">
            <a:avLst/>
          </a:prstGeom>
          <a:noFill/>
          <a:ln>
            <a:noFill/>
          </a:ln>
        </p:spPr>
      </p:pic>
      <p:sp>
        <p:nvSpPr>
          <p:cNvPr id="168" name="Google Shape;168;p31"/>
          <p:cNvSpPr txBox="1"/>
          <p:nvPr/>
        </p:nvSpPr>
        <p:spPr>
          <a:xfrm>
            <a:off x="256250" y="2650275"/>
            <a:ext cx="3619500" cy="2293500"/>
          </a:xfrm>
          <a:prstGeom prst="rect">
            <a:avLst/>
          </a:prstGeom>
          <a:noFill/>
          <a:ln>
            <a:noFill/>
          </a:ln>
        </p:spPr>
        <p:txBody>
          <a:bodyPr spcFirstLastPara="1" wrap="square" lIns="68575" tIns="34275" rIns="68575" bIns="34275" anchor="t" anchorCtr="0">
            <a:spAutoFit/>
          </a:bodyPr>
          <a:lstStyle/>
          <a:p>
            <a:pPr marL="0" marR="0" lvl="0" indent="-107950" algn="l" rtl="0">
              <a:lnSpc>
                <a:spcPct val="150000"/>
              </a:lnSpc>
              <a:spcBef>
                <a:spcPts val="0"/>
              </a:spcBef>
              <a:spcAft>
                <a:spcPts val="0"/>
              </a:spcAft>
              <a:buClr>
                <a:srgbClr val="FFD966"/>
              </a:buClr>
              <a:buSzPts val="1700"/>
              <a:buFont typeface="Times New Roman"/>
              <a:buAutoNum type="arabicPeriod"/>
            </a:pPr>
            <a:r>
              <a:rPr lang="en-GB" sz="1700" i="0" u="none" strike="noStrike" cap="none">
                <a:solidFill>
                  <a:srgbClr val="FFD966"/>
                </a:solidFill>
                <a:latin typeface="Times New Roman"/>
                <a:ea typeface="Times New Roman"/>
                <a:cs typeface="Times New Roman"/>
                <a:sym typeface="Times New Roman"/>
              </a:rPr>
              <a:t>Input validation</a:t>
            </a:r>
            <a:endParaRPr sz="1700">
              <a:solidFill>
                <a:srgbClr val="FFD966"/>
              </a:solidFill>
              <a:latin typeface="Times New Roman"/>
              <a:ea typeface="Times New Roman"/>
              <a:cs typeface="Times New Roman"/>
              <a:sym typeface="Times New Roman"/>
            </a:endParaRPr>
          </a:p>
          <a:p>
            <a:pPr marL="0" marR="0" lvl="0" indent="-107950" algn="l" rtl="0">
              <a:lnSpc>
                <a:spcPct val="150000"/>
              </a:lnSpc>
              <a:spcBef>
                <a:spcPts val="0"/>
              </a:spcBef>
              <a:spcAft>
                <a:spcPts val="0"/>
              </a:spcAft>
              <a:buClr>
                <a:srgbClr val="FFD966"/>
              </a:buClr>
              <a:buSzPts val="1700"/>
              <a:buFont typeface="Times New Roman"/>
              <a:buAutoNum type="arabicPeriod"/>
            </a:pPr>
            <a:r>
              <a:rPr lang="en-GB" sz="1700" i="0" u="none" strike="noStrike" cap="none">
                <a:solidFill>
                  <a:srgbClr val="FFD966"/>
                </a:solidFill>
                <a:latin typeface="Times New Roman"/>
                <a:ea typeface="Times New Roman"/>
                <a:cs typeface="Times New Roman"/>
                <a:sym typeface="Times New Roman"/>
              </a:rPr>
              <a:t>Output encoding</a:t>
            </a:r>
            <a:endParaRPr sz="1700">
              <a:solidFill>
                <a:srgbClr val="FFD966"/>
              </a:solidFill>
              <a:latin typeface="Times New Roman"/>
              <a:ea typeface="Times New Roman"/>
              <a:cs typeface="Times New Roman"/>
              <a:sym typeface="Times New Roman"/>
            </a:endParaRPr>
          </a:p>
          <a:p>
            <a:pPr marL="0" marR="0" lvl="0" indent="-107950" algn="l" rtl="0">
              <a:lnSpc>
                <a:spcPct val="150000"/>
              </a:lnSpc>
              <a:spcBef>
                <a:spcPts val="0"/>
              </a:spcBef>
              <a:spcAft>
                <a:spcPts val="0"/>
              </a:spcAft>
              <a:buClr>
                <a:srgbClr val="FFD966"/>
              </a:buClr>
              <a:buSzPts val="1700"/>
              <a:buFont typeface="Times New Roman"/>
              <a:buAutoNum type="arabicPeriod"/>
            </a:pPr>
            <a:r>
              <a:rPr lang="en-GB" sz="1700" i="0" u="none" strike="noStrike" cap="none">
                <a:solidFill>
                  <a:srgbClr val="FFD966"/>
                </a:solidFill>
                <a:latin typeface="Times New Roman"/>
                <a:ea typeface="Times New Roman"/>
                <a:cs typeface="Times New Roman"/>
                <a:sym typeface="Times New Roman"/>
              </a:rPr>
              <a:t>Use Content Security Policy (CSP)</a:t>
            </a:r>
            <a:endParaRPr sz="1700">
              <a:solidFill>
                <a:srgbClr val="FFD966"/>
              </a:solidFill>
              <a:latin typeface="Times New Roman"/>
              <a:ea typeface="Times New Roman"/>
              <a:cs typeface="Times New Roman"/>
              <a:sym typeface="Times New Roman"/>
            </a:endParaRPr>
          </a:p>
          <a:p>
            <a:pPr marL="0" marR="0" lvl="0" indent="-107950" algn="l" rtl="0">
              <a:lnSpc>
                <a:spcPct val="150000"/>
              </a:lnSpc>
              <a:spcBef>
                <a:spcPts val="0"/>
              </a:spcBef>
              <a:spcAft>
                <a:spcPts val="0"/>
              </a:spcAft>
              <a:buClr>
                <a:srgbClr val="FFD966"/>
              </a:buClr>
              <a:buSzPts val="1700"/>
              <a:buFont typeface="Times New Roman"/>
              <a:buAutoNum type="arabicPeriod"/>
            </a:pPr>
            <a:r>
              <a:rPr lang="en-GB" sz="1700" i="0" u="none" strike="noStrike" cap="none">
                <a:solidFill>
                  <a:srgbClr val="FFD966"/>
                </a:solidFill>
                <a:latin typeface="Times New Roman"/>
                <a:ea typeface="Times New Roman"/>
                <a:cs typeface="Times New Roman"/>
                <a:sym typeface="Times New Roman"/>
              </a:rPr>
              <a:t>Use HTTP-only cookies</a:t>
            </a:r>
            <a:endParaRPr sz="1700">
              <a:solidFill>
                <a:srgbClr val="FFD966"/>
              </a:solidFill>
              <a:latin typeface="Times New Roman"/>
              <a:ea typeface="Times New Roman"/>
              <a:cs typeface="Times New Roman"/>
              <a:sym typeface="Times New Roman"/>
            </a:endParaRPr>
          </a:p>
          <a:p>
            <a:pPr marL="0" marR="0" lvl="0" indent="-107950" algn="l" rtl="0">
              <a:lnSpc>
                <a:spcPct val="150000"/>
              </a:lnSpc>
              <a:spcBef>
                <a:spcPts val="0"/>
              </a:spcBef>
              <a:spcAft>
                <a:spcPts val="0"/>
              </a:spcAft>
              <a:buClr>
                <a:srgbClr val="FFD966"/>
              </a:buClr>
              <a:buSzPts val="1700"/>
              <a:buFont typeface="Times New Roman"/>
              <a:buAutoNum type="arabicPeriod"/>
            </a:pPr>
            <a:r>
              <a:rPr lang="en-GB" sz="1700" i="0" u="none" strike="noStrike" cap="none">
                <a:solidFill>
                  <a:srgbClr val="FFD966"/>
                </a:solidFill>
                <a:latin typeface="Times New Roman"/>
                <a:ea typeface="Times New Roman"/>
                <a:cs typeface="Times New Roman"/>
                <a:sym typeface="Times New Roman"/>
              </a:rPr>
              <a:t>Keep software up-to-date</a:t>
            </a:r>
            <a:endParaRPr sz="1700" i="0" u="none" strike="noStrike" cap="none">
              <a:solidFill>
                <a:srgbClr val="FFD966"/>
              </a:solidFill>
              <a:latin typeface="Times New Roman"/>
              <a:ea typeface="Times New Roman"/>
              <a:cs typeface="Times New Roman"/>
              <a:sym typeface="Times New Roman"/>
            </a:endParaRPr>
          </a:p>
          <a:p>
            <a:pPr marL="0" marR="0" lvl="0" indent="-107950" algn="l" rtl="0">
              <a:lnSpc>
                <a:spcPct val="150000"/>
              </a:lnSpc>
              <a:spcBef>
                <a:spcPts val="0"/>
              </a:spcBef>
              <a:spcAft>
                <a:spcPts val="0"/>
              </a:spcAft>
              <a:buClr>
                <a:srgbClr val="FFD966"/>
              </a:buClr>
              <a:buSzPts val="1700"/>
              <a:buFont typeface="Times New Roman"/>
              <a:buAutoNum type="arabicPeriod"/>
            </a:pPr>
            <a:r>
              <a:rPr lang="en-GB" sz="1700" i="0" u="none" strike="noStrike" cap="none">
                <a:solidFill>
                  <a:srgbClr val="FFD966"/>
                </a:solidFill>
                <a:latin typeface="Times New Roman"/>
                <a:ea typeface="Times New Roman"/>
                <a:cs typeface="Times New Roman"/>
                <a:sym typeface="Times New Roman"/>
              </a:rPr>
              <a:t>Use a web application firewall (WAF)</a:t>
            </a:r>
            <a:endParaRPr sz="1700">
              <a:solidFill>
                <a:srgbClr val="FFD966"/>
              </a:solidFill>
              <a:latin typeface="Times New Roman"/>
              <a:ea typeface="Times New Roman"/>
              <a:cs typeface="Times New Roman"/>
              <a:sym typeface="Times New Roman"/>
            </a:endParaRPr>
          </a:p>
        </p:txBody>
      </p:sp>
      <p:sp>
        <p:nvSpPr>
          <p:cNvPr id="169" name="Google Shape;169;p31"/>
          <p:cNvSpPr txBox="1"/>
          <p:nvPr/>
        </p:nvSpPr>
        <p:spPr>
          <a:xfrm>
            <a:off x="4205375" y="753600"/>
            <a:ext cx="41436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b="1">
                <a:solidFill>
                  <a:srgbClr val="FFE599"/>
                </a:solidFill>
                <a:latin typeface="Times New Roman"/>
                <a:ea typeface="Times New Roman"/>
                <a:cs typeface="Times New Roman"/>
                <a:sym typeface="Times New Roman"/>
              </a:rPr>
              <a:t>How to prevent Cross-Site Scripting?</a:t>
            </a:r>
            <a:endParaRPr sz="2600" b="1">
              <a:solidFill>
                <a:srgbClr val="FFE599"/>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a:spLocks noGrp="1"/>
          </p:cNvSpPr>
          <p:nvPr>
            <p:ph type="body" idx="1"/>
          </p:nvPr>
        </p:nvSpPr>
        <p:spPr>
          <a:xfrm>
            <a:off x="331875" y="1934075"/>
            <a:ext cx="3976200" cy="3272400"/>
          </a:xfrm>
          <a:prstGeom prst="rect">
            <a:avLst/>
          </a:prstGeom>
          <a:noFill/>
          <a:ln>
            <a:noFill/>
          </a:ln>
        </p:spPr>
        <p:txBody>
          <a:bodyPr spcFirstLastPara="1" wrap="square" lIns="68575" tIns="34275" rIns="68575" bIns="34275" anchor="t" anchorCtr="0">
            <a:noAutofit/>
          </a:bodyPr>
          <a:lstStyle/>
          <a:p>
            <a:pPr marL="177800" lvl="0" indent="-190500" algn="l" rtl="0">
              <a:lnSpc>
                <a:spcPct val="120000"/>
              </a:lnSpc>
              <a:spcBef>
                <a:spcPts val="0"/>
              </a:spcBef>
              <a:spcAft>
                <a:spcPts val="0"/>
              </a:spcAft>
              <a:buClr>
                <a:srgbClr val="FFD966"/>
              </a:buClr>
              <a:buSzPts val="1800"/>
              <a:buFont typeface="Times New Roman"/>
              <a:buAutoNum type="arabicPeriod"/>
            </a:pPr>
            <a:r>
              <a:rPr lang="en-GB" sz="1800" i="0">
                <a:solidFill>
                  <a:srgbClr val="FFD966"/>
                </a:solidFill>
                <a:latin typeface="Times New Roman"/>
                <a:ea typeface="Times New Roman"/>
                <a:cs typeface="Times New Roman"/>
                <a:sym typeface="Times New Roman"/>
              </a:rPr>
              <a:t>Limit file upload size:</a:t>
            </a:r>
            <a:endParaRPr sz="1800">
              <a:solidFill>
                <a:srgbClr val="FFD966"/>
              </a:solidFill>
              <a:latin typeface="Times New Roman"/>
              <a:ea typeface="Times New Roman"/>
              <a:cs typeface="Times New Roman"/>
              <a:sym typeface="Times New Roman"/>
            </a:endParaRPr>
          </a:p>
          <a:p>
            <a:pPr marL="177800" lvl="0" indent="-190500" algn="l" rtl="0">
              <a:lnSpc>
                <a:spcPct val="120000"/>
              </a:lnSpc>
              <a:spcBef>
                <a:spcPts val="800"/>
              </a:spcBef>
              <a:spcAft>
                <a:spcPts val="0"/>
              </a:spcAft>
              <a:buClr>
                <a:srgbClr val="FFD966"/>
              </a:buClr>
              <a:buSzPts val="1800"/>
              <a:buFont typeface="Times New Roman"/>
              <a:buAutoNum type="arabicPeriod"/>
            </a:pPr>
            <a:r>
              <a:rPr lang="en-GB" sz="1800" i="0">
                <a:solidFill>
                  <a:srgbClr val="FFD966"/>
                </a:solidFill>
                <a:latin typeface="Times New Roman"/>
                <a:ea typeface="Times New Roman"/>
                <a:cs typeface="Times New Roman"/>
                <a:sym typeface="Times New Roman"/>
              </a:rPr>
              <a:t>Validate file type: </a:t>
            </a:r>
            <a:endParaRPr sz="1800">
              <a:solidFill>
                <a:srgbClr val="FFD966"/>
              </a:solidFill>
              <a:latin typeface="Times New Roman"/>
              <a:ea typeface="Times New Roman"/>
              <a:cs typeface="Times New Roman"/>
              <a:sym typeface="Times New Roman"/>
            </a:endParaRPr>
          </a:p>
          <a:p>
            <a:pPr marL="177800" lvl="0" indent="-190500" algn="l" rtl="0">
              <a:lnSpc>
                <a:spcPct val="120000"/>
              </a:lnSpc>
              <a:spcBef>
                <a:spcPts val="800"/>
              </a:spcBef>
              <a:spcAft>
                <a:spcPts val="0"/>
              </a:spcAft>
              <a:buClr>
                <a:srgbClr val="FFD966"/>
              </a:buClr>
              <a:buSzPts val="1800"/>
              <a:buFont typeface="Times New Roman"/>
              <a:buAutoNum type="arabicPeriod"/>
            </a:pPr>
            <a:r>
              <a:rPr lang="en-GB" sz="1800" i="0">
                <a:solidFill>
                  <a:srgbClr val="FFD966"/>
                </a:solidFill>
                <a:latin typeface="Times New Roman"/>
                <a:ea typeface="Times New Roman"/>
                <a:cs typeface="Times New Roman"/>
                <a:sym typeface="Times New Roman"/>
              </a:rPr>
              <a:t>Rename uploaded files: </a:t>
            </a:r>
            <a:endParaRPr sz="1800">
              <a:solidFill>
                <a:srgbClr val="FFD966"/>
              </a:solidFill>
              <a:latin typeface="Times New Roman"/>
              <a:ea typeface="Times New Roman"/>
              <a:cs typeface="Times New Roman"/>
              <a:sym typeface="Times New Roman"/>
            </a:endParaRPr>
          </a:p>
          <a:p>
            <a:pPr marL="177800" lvl="0" indent="-190500" algn="l" rtl="0">
              <a:lnSpc>
                <a:spcPct val="120000"/>
              </a:lnSpc>
              <a:spcBef>
                <a:spcPts val="800"/>
              </a:spcBef>
              <a:spcAft>
                <a:spcPts val="0"/>
              </a:spcAft>
              <a:buClr>
                <a:srgbClr val="FFD966"/>
              </a:buClr>
              <a:buSzPts val="1800"/>
              <a:buFont typeface="Times New Roman"/>
              <a:buAutoNum type="arabicPeriod"/>
            </a:pPr>
            <a:r>
              <a:rPr lang="en-GB" sz="1800" i="0">
                <a:solidFill>
                  <a:srgbClr val="FFD966"/>
                </a:solidFill>
                <a:latin typeface="Times New Roman"/>
                <a:ea typeface="Times New Roman"/>
                <a:cs typeface="Times New Roman"/>
                <a:sym typeface="Times New Roman"/>
              </a:rPr>
              <a:t>Store uploaded files outside the web root directory: </a:t>
            </a:r>
            <a:endParaRPr sz="1800">
              <a:solidFill>
                <a:srgbClr val="FFD966"/>
              </a:solidFill>
              <a:latin typeface="Times New Roman"/>
              <a:ea typeface="Times New Roman"/>
              <a:cs typeface="Times New Roman"/>
              <a:sym typeface="Times New Roman"/>
            </a:endParaRPr>
          </a:p>
          <a:p>
            <a:pPr marL="177800" lvl="0" indent="-190500" algn="l" rtl="0">
              <a:lnSpc>
                <a:spcPct val="120000"/>
              </a:lnSpc>
              <a:spcBef>
                <a:spcPts val="800"/>
              </a:spcBef>
              <a:spcAft>
                <a:spcPts val="0"/>
              </a:spcAft>
              <a:buClr>
                <a:srgbClr val="FFD966"/>
              </a:buClr>
              <a:buSzPts val="1800"/>
              <a:buFont typeface="Times New Roman"/>
              <a:buAutoNum type="arabicPeriod"/>
            </a:pPr>
            <a:r>
              <a:rPr lang="en-GB" sz="1800" i="0">
                <a:solidFill>
                  <a:srgbClr val="FFD966"/>
                </a:solidFill>
                <a:latin typeface="Times New Roman"/>
                <a:ea typeface="Times New Roman"/>
                <a:cs typeface="Times New Roman"/>
                <a:sym typeface="Times New Roman"/>
              </a:rPr>
              <a:t>Scan uploaded files for malware: </a:t>
            </a:r>
            <a:endParaRPr sz="1800">
              <a:solidFill>
                <a:srgbClr val="FFD966"/>
              </a:solidFill>
              <a:latin typeface="Times New Roman"/>
              <a:ea typeface="Times New Roman"/>
              <a:cs typeface="Times New Roman"/>
              <a:sym typeface="Times New Roman"/>
            </a:endParaRPr>
          </a:p>
          <a:p>
            <a:pPr marL="177800" lvl="0" indent="-190500" algn="l" rtl="0">
              <a:lnSpc>
                <a:spcPct val="120000"/>
              </a:lnSpc>
              <a:spcBef>
                <a:spcPts val="800"/>
              </a:spcBef>
              <a:spcAft>
                <a:spcPts val="1200"/>
              </a:spcAft>
              <a:buClr>
                <a:srgbClr val="FFD966"/>
              </a:buClr>
              <a:buSzPts val="1800"/>
              <a:buFont typeface="Times New Roman"/>
              <a:buAutoNum type="arabicPeriod"/>
            </a:pPr>
            <a:r>
              <a:rPr lang="en-GB" sz="1800" i="0">
                <a:solidFill>
                  <a:srgbClr val="FFD966"/>
                </a:solidFill>
                <a:latin typeface="Times New Roman"/>
                <a:ea typeface="Times New Roman"/>
                <a:cs typeface="Times New Roman"/>
                <a:sym typeface="Times New Roman"/>
              </a:rPr>
              <a:t>Use secure file permissions</a:t>
            </a:r>
            <a:endParaRPr sz="1800">
              <a:solidFill>
                <a:srgbClr val="FFD966"/>
              </a:solidFill>
              <a:latin typeface="Times New Roman"/>
              <a:ea typeface="Times New Roman"/>
              <a:cs typeface="Times New Roman"/>
              <a:sym typeface="Times New Roman"/>
            </a:endParaRPr>
          </a:p>
        </p:txBody>
      </p:sp>
      <p:pic>
        <p:nvPicPr>
          <p:cNvPr id="175" name="Google Shape;175;p32"/>
          <p:cNvPicPr preferRelativeResize="0"/>
          <p:nvPr/>
        </p:nvPicPr>
        <p:blipFill rotWithShape="1">
          <a:blip r:embed="rId3">
            <a:alphaModFix/>
          </a:blip>
          <a:srcRect/>
          <a:stretch/>
        </p:blipFill>
        <p:spPr>
          <a:xfrm>
            <a:off x="4270575" y="439525"/>
            <a:ext cx="4575975" cy="1371047"/>
          </a:xfrm>
          <a:prstGeom prst="rect">
            <a:avLst/>
          </a:prstGeom>
          <a:noFill/>
          <a:ln>
            <a:noFill/>
          </a:ln>
        </p:spPr>
      </p:pic>
      <p:pic>
        <p:nvPicPr>
          <p:cNvPr id="176" name="Google Shape;176;p32"/>
          <p:cNvPicPr preferRelativeResize="0"/>
          <p:nvPr/>
        </p:nvPicPr>
        <p:blipFill rotWithShape="1">
          <a:blip r:embed="rId4">
            <a:alphaModFix/>
          </a:blip>
          <a:srcRect/>
          <a:stretch/>
        </p:blipFill>
        <p:spPr>
          <a:xfrm>
            <a:off x="4223525" y="1997325"/>
            <a:ext cx="4623025" cy="3033399"/>
          </a:xfrm>
          <a:prstGeom prst="rect">
            <a:avLst/>
          </a:prstGeom>
          <a:noFill/>
          <a:ln>
            <a:noFill/>
          </a:ln>
        </p:spPr>
      </p:pic>
      <p:sp>
        <p:nvSpPr>
          <p:cNvPr id="177" name="Google Shape;177;p32"/>
          <p:cNvSpPr txBox="1"/>
          <p:nvPr/>
        </p:nvSpPr>
        <p:spPr>
          <a:xfrm>
            <a:off x="368025" y="607100"/>
            <a:ext cx="3599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a:solidFill>
                  <a:srgbClr val="FFE599"/>
                </a:solidFill>
                <a:latin typeface="Times New Roman"/>
                <a:ea typeface="Times New Roman"/>
                <a:cs typeface="Times New Roman"/>
                <a:sym typeface="Times New Roman"/>
              </a:rPr>
              <a:t>How to prevent File Upload Injection?</a:t>
            </a:r>
            <a:endParaRPr sz="2400" b="1">
              <a:solidFill>
                <a:srgbClr val="FFE599"/>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841596" y="538450"/>
            <a:ext cx="7765200" cy="9948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600"/>
              <a:buFont typeface="Bookman Old Style"/>
              <a:buNone/>
            </a:pPr>
            <a:r>
              <a:rPr lang="en-GB" sz="2500" b="1">
                <a:solidFill>
                  <a:srgbClr val="FFE599"/>
                </a:solidFill>
                <a:latin typeface="Times New Roman"/>
                <a:ea typeface="Times New Roman"/>
                <a:cs typeface="Times New Roman"/>
                <a:sym typeface="Times New Roman"/>
              </a:rPr>
              <a:t>BUILDING THE WEB APPLICATION</a:t>
            </a:r>
            <a:endParaRPr sz="2500" b="1">
              <a:solidFill>
                <a:srgbClr val="FFE599"/>
              </a:solidFill>
              <a:latin typeface="Times New Roman"/>
              <a:ea typeface="Times New Roman"/>
              <a:cs typeface="Times New Roman"/>
              <a:sym typeface="Times New Roman"/>
            </a:endParaRPr>
          </a:p>
        </p:txBody>
      </p:sp>
      <p:pic>
        <p:nvPicPr>
          <p:cNvPr id="68" name="Google Shape;68;p15"/>
          <p:cNvPicPr preferRelativeResize="0">
            <a:picLocks noGrp="1"/>
          </p:cNvPicPr>
          <p:nvPr>
            <p:ph type="body" idx="1"/>
          </p:nvPr>
        </p:nvPicPr>
        <p:blipFill rotWithShape="1">
          <a:blip r:embed="rId3">
            <a:alphaModFix amt="95000"/>
          </a:blip>
          <a:srcRect/>
          <a:stretch/>
        </p:blipFill>
        <p:spPr>
          <a:xfrm>
            <a:off x="558550" y="1682750"/>
            <a:ext cx="8151900" cy="26646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3"/>
          <p:cNvPicPr preferRelativeResize="0"/>
          <p:nvPr/>
        </p:nvPicPr>
        <p:blipFill rotWithShape="1">
          <a:blip r:embed="rId3">
            <a:alphaModFix/>
          </a:blip>
          <a:srcRect/>
          <a:stretch/>
        </p:blipFill>
        <p:spPr>
          <a:xfrm>
            <a:off x="1999151" y="242135"/>
            <a:ext cx="4840314" cy="465923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title"/>
          </p:nvPr>
        </p:nvSpPr>
        <p:spPr>
          <a:xfrm>
            <a:off x="689334" y="432200"/>
            <a:ext cx="7765200" cy="9948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600"/>
              <a:buFont typeface="Bookman Old Style"/>
              <a:buNone/>
            </a:pPr>
            <a:r>
              <a:rPr lang="en-GB" sz="4000" dirty="0">
                <a:latin typeface="Times New Roman"/>
                <a:ea typeface="Times New Roman"/>
                <a:cs typeface="Times New Roman"/>
                <a:sym typeface="Times New Roman"/>
              </a:rPr>
              <a:t>THE END</a:t>
            </a:r>
            <a:endParaRPr sz="4000" dirty="0">
              <a:latin typeface="Times New Roman"/>
              <a:ea typeface="Times New Roman"/>
              <a:cs typeface="Times New Roman"/>
              <a:sym typeface="Times New Roman"/>
            </a:endParaRPr>
          </a:p>
        </p:txBody>
      </p:sp>
      <p:sp>
        <p:nvSpPr>
          <p:cNvPr id="188" name="Google Shape;188;p34"/>
          <p:cNvSpPr txBox="1">
            <a:spLocks noGrp="1"/>
          </p:cNvSpPr>
          <p:nvPr>
            <p:ph type="body" idx="1"/>
          </p:nvPr>
        </p:nvSpPr>
        <p:spPr>
          <a:xfrm>
            <a:off x="4291423" y="2328838"/>
            <a:ext cx="4520100" cy="2771400"/>
          </a:xfrm>
          <a:prstGeom prst="rect">
            <a:avLst/>
          </a:prstGeom>
          <a:noFill/>
          <a:ln>
            <a:noFill/>
          </a:ln>
        </p:spPr>
        <p:txBody>
          <a:bodyPr spcFirstLastPara="1" wrap="square" lIns="68575" tIns="34275" rIns="68575" bIns="34275" anchor="t" anchorCtr="0">
            <a:normAutofit/>
          </a:bodyPr>
          <a:lstStyle/>
          <a:p>
            <a:pPr marL="177800" lvl="0" indent="-228600" algn="l" rtl="0">
              <a:lnSpc>
                <a:spcPct val="120000"/>
              </a:lnSpc>
              <a:spcBef>
                <a:spcPts val="0"/>
              </a:spcBef>
              <a:spcAft>
                <a:spcPts val="1200"/>
              </a:spcAft>
              <a:buClr>
                <a:schemeClr val="lt1"/>
              </a:buClr>
              <a:buSzPts val="2400"/>
              <a:buFont typeface="Times New Roman"/>
              <a:buChar char="●"/>
            </a:pPr>
            <a:r>
              <a:rPr lang="en-GB" sz="2800" dirty="0">
                <a:latin typeface="Times New Roman"/>
                <a:ea typeface="Times New Roman"/>
                <a:cs typeface="Times New Roman"/>
                <a:sym typeface="Times New Roman"/>
              </a:rPr>
              <a:t>Thank you for your attention </a:t>
            </a:r>
            <a:endParaRPr sz="2800" dirty="0">
              <a:latin typeface="Times New Roman"/>
              <a:ea typeface="Times New Roman"/>
              <a:cs typeface="Times New Roman"/>
              <a:sym typeface="Times New Roman"/>
            </a:endParaRPr>
          </a:p>
        </p:txBody>
      </p:sp>
      <p:pic>
        <p:nvPicPr>
          <p:cNvPr id="189" name="Google Shape;189;p34"/>
          <p:cNvPicPr preferRelativeResize="0"/>
          <p:nvPr/>
        </p:nvPicPr>
        <p:blipFill>
          <a:blip r:embed="rId3">
            <a:alphaModFix/>
          </a:blip>
          <a:stretch>
            <a:fillRect/>
          </a:stretch>
        </p:blipFill>
        <p:spPr>
          <a:xfrm>
            <a:off x="387450" y="1603045"/>
            <a:ext cx="3810225" cy="25355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29096" y="438450"/>
            <a:ext cx="7765200" cy="9948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600"/>
              <a:buFont typeface="Bookman Old Style"/>
              <a:buNone/>
            </a:pPr>
            <a:r>
              <a:rPr lang="en-GB" sz="2300" b="1">
                <a:solidFill>
                  <a:srgbClr val="FFE599"/>
                </a:solidFill>
                <a:latin typeface="Times New Roman"/>
                <a:ea typeface="Times New Roman"/>
                <a:cs typeface="Times New Roman"/>
                <a:sym typeface="Times New Roman"/>
              </a:rPr>
              <a:t>Web Application Penetration Testing</a:t>
            </a:r>
            <a:endParaRPr sz="2300" b="1">
              <a:solidFill>
                <a:srgbClr val="FFE599"/>
              </a:solidFill>
              <a:latin typeface="Times New Roman"/>
              <a:ea typeface="Times New Roman"/>
              <a:cs typeface="Times New Roman"/>
              <a:sym typeface="Times New Roman"/>
            </a:endParaRPr>
          </a:p>
        </p:txBody>
      </p:sp>
      <p:sp>
        <p:nvSpPr>
          <p:cNvPr id="74" name="Google Shape;74;p16"/>
          <p:cNvSpPr txBox="1">
            <a:spLocks noGrp="1"/>
          </p:cNvSpPr>
          <p:nvPr>
            <p:ph type="body" idx="1"/>
          </p:nvPr>
        </p:nvSpPr>
        <p:spPr>
          <a:xfrm>
            <a:off x="629096" y="1553298"/>
            <a:ext cx="7765200" cy="2771400"/>
          </a:xfrm>
          <a:prstGeom prst="rect">
            <a:avLst/>
          </a:prstGeom>
          <a:noFill/>
          <a:ln>
            <a:noFill/>
          </a:ln>
        </p:spPr>
        <p:txBody>
          <a:bodyPr spcFirstLastPara="1" wrap="square" lIns="68575" tIns="34275" rIns="68575" bIns="34275" anchor="t" anchorCtr="0">
            <a:noAutofit/>
          </a:bodyPr>
          <a:lstStyle/>
          <a:p>
            <a:pPr marL="177800" lvl="0" indent="-228600" algn="l" rtl="0">
              <a:lnSpc>
                <a:spcPct val="120000"/>
              </a:lnSpc>
              <a:spcBef>
                <a:spcPts val="0"/>
              </a:spcBef>
              <a:spcAft>
                <a:spcPts val="0"/>
              </a:spcAft>
              <a:buClr>
                <a:srgbClr val="CCCCCC"/>
              </a:buClr>
              <a:buSzPts val="2400"/>
              <a:buFont typeface="Times New Roman"/>
              <a:buChar char="●"/>
            </a:pPr>
            <a:r>
              <a:rPr lang="en-GB" sz="2000" b="1" i="1">
                <a:solidFill>
                  <a:srgbClr val="CCCCCC"/>
                </a:solidFill>
                <a:latin typeface="Times New Roman"/>
                <a:ea typeface="Times New Roman"/>
                <a:cs typeface="Times New Roman"/>
                <a:sym typeface="Times New Roman"/>
              </a:rPr>
              <a:t>Step 1: Information Gathering</a:t>
            </a:r>
            <a:endParaRPr sz="2000" b="1" i="1">
              <a:solidFill>
                <a:srgbClr val="CCCCCC"/>
              </a:solidFill>
              <a:latin typeface="Times New Roman"/>
              <a:ea typeface="Times New Roman"/>
              <a:cs typeface="Times New Roman"/>
              <a:sym typeface="Times New Roman"/>
            </a:endParaRPr>
          </a:p>
          <a:p>
            <a:pPr marL="177800" lvl="0" indent="-228600" algn="l" rtl="0">
              <a:lnSpc>
                <a:spcPct val="120000"/>
              </a:lnSpc>
              <a:spcBef>
                <a:spcPts val="800"/>
              </a:spcBef>
              <a:spcAft>
                <a:spcPts val="0"/>
              </a:spcAft>
              <a:buClr>
                <a:srgbClr val="CCCCCC"/>
              </a:buClr>
              <a:buSzPts val="2400"/>
              <a:buFont typeface="Times New Roman"/>
              <a:buChar char="●"/>
            </a:pPr>
            <a:r>
              <a:rPr lang="en-GB" sz="2000" b="1" i="1">
                <a:solidFill>
                  <a:srgbClr val="CCCCCC"/>
                </a:solidFill>
                <a:latin typeface="Times New Roman"/>
                <a:ea typeface="Times New Roman"/>
                <a:cs typeface="Times New Roman"/>
                <a:sym typeface="Times New Roman"/>
              </a:rPr>
              <a:t>Step 2: Vulnerability Analysis</a:t>
            </a:r>
            <a:endParaRPr sz="2000" b="1" i="1">
              <a:solidFill>
                <a:srgbClr val="CCCCCC"/>
              </a:solidFill>
              <a:latin typeface="Times New Roman"/>
              <a:ea typeface="Times New Roman"/>
              <a:cs typeface="Times New Roman"/>
              <a:sym typeface="Times New Roman"/>
            </a:endParaRPr>
          </a:p>
          <a:p>
            <a:pPr marL="177800" lvl="0" indent="-228600" algn="l" rtl="0">
              <a:lnSpc>
                <a:spcPct val="120000"/>
              </a:lnSpc>
              <a:spcBef>
                <a:spcPts val="800"/>
              </a:spcBef>
              <a:spcAft>
                <a:spcPts val="0"/>
              </a:spcAft>
              <a:buClr>
                <a:srgbClr val="CCCCCC"/>
              </a:buClr>
              <a:buSzPts val="2400"/>
              <a:buFont typeface="Times New Roman"/>
              <a:buChar char="●"/>
            </a:pPr>
            <a:r>
              <a:rPr lang="en-GB" sz="2000" b="1" i="1">
                <a:solidFill>
                  <a:srgbClr val="CCCCCC"/>
                </a:solidFill>
                <a:latin typeface="Times New Roman"/>
                <a:ea typeface="Times New Roman"/>
                <a:cs typeface="Times New Roman"/>
                <a:sym typeface="Times New Roman"/>
              </a:rPr>
              <a:t>Step 3: Exploitation</a:t>
            </a:r>
            <a:endParaRPr sz="2000" b="1" i="1">
              <a:solidFill>
                <a:srgbClr val="CCCCCC"/>
              </a:solidFill>
              <a:latin typeface="Times New Roman"/>
              <a:ea typeface="Times New Roman"/>
              <a:cs typeface="Times New Roman"/>
              <a:sym typeface="Times New Roman"/>
            </a:endParaRPr>
          </a:p>
          <a:p>
            <a:pPr marL="177800" lvl="0" indent="-228600" algn="l" rtl="0">
              <a:lnSpc>
                <a:spcPct val="120000"/>
              </a:lnSpc>
              <a:spcBef>
                <a:spcPts val="800"/>
              </a:spcBef>
              <a:spcAft>
                <a:spcPts val="0"/>
              </a:spcAft>
              <a:buClr>
                <a:srgbClr val="CCCCCC"/>
              </a:buClr>
              <a:buSzPts val="2400"/>
              <a:buFont typeface="Times New Roman"/>
              <a:buChar char="●"/>
            </a:pPr>
            <a:r>
              <a:rPr lang="en-GB" sz="2000" b="1" i="1">
                <a:solidFill>
                  <a:srgbClr val="CCCCCC"/>
                </a:solidFill>
                <a:latin typeface="Times New Roman"/>
                <a:ea typeface="Times New Roman"/>
                <a:cs typeface="Times New Roman"/>
                <a:sym typeface="Times New Roman"/>
              </a:rPr>
              <a:t>Step 4: Post Exploitation</a:t>
            </a:r>
            <a:endParaRPr sz="2000" b="1" i="1">
              <a:solidFill>
                <a:srgbClr val="CCCCCC"/>
              </a:solidFill>
              <a:latin typeface="Times New Roman"/>
              <a:ea typeface="Times New Roman"/>
              <a:cs typeface="Times New Roman"/>
              <a:sym typeface="Times New Roman"/>
            </a:endParaRPr>
          </a:p>
          <a:p>
            <a:pPr marL="177800" lvl="0" indent="-228600" algn="l" rtl="0">
              <a:lnSpc>
                <a:spcPct val="120000"/>
              </a:lnSpc>
              <a:spcBef>
                <a:spcPts val="800"/>
              </a:spcBef>
              <a:spcAft>
                <a:spcPts val="0"/>
              </a:spcAft>
              <a:buClr>
                <a:srgbClr val="CCCCCC"/>
              </a:buClr>
              <a:buSzPts val="2400"/>
              <a:buFont typeface="Times New Roman"/>
              <a:buChar char="●"/>
            </a:pPr>
            <a:r>
              <a:rPr lang="en-GB" sz="2000" b="1" i="1">
                <a:solidFill>
                  <a:srgbClr val="CCCCCC"/>
                </a:solidFill>
                <a:latin typeface="Times New Roman"/>
                <a:ea typeface="Times New Roman"/>
                <a:cs typeface="Times New Roman"/>
                <a:sym typeface="Times New Roman"/>
              </a:rPr>
              <a:t>Step 5: Mitigation</a:t>
            </a:r>
            <a:endParaRPr sz="2000" b="1" i="1">
              <a:solidFill>
                <a:srgbClr val="CCCCCC"/>
              </a:solidFill>
              <a:latin typeface="Times New Roman"/>
              <a:ea typeface="Times New Roman"/>
              <a:cs typeface="Times New Roman"/>
              <a:sym typeface="Times New Roman"/>
            </a:endParaRPr>
          </a:p>
          <a:p>
            <a:pPr marL="0" lvl="0" indent="0" algn="l" rtl="0">
              <a:lnSpc>
                <a:spcPct val="120000"/>
              </a:lnSpc>
              <a:spcBef>
                <a:spcPts val="800"/>
              </a:spcBef>
              <a:spcAft>
                <a:spcPts val="1200"/>
              </a:spcAft>
              <a:buClr>
                <a:schemeClr val="lt1"/>
              </a:buClr>
              <a:buSzPts val="1500"/>
              <a:buNone/>
            </a:pPr>
            <a:endParaRPr sz="2000" b="1">
              <a:solidFill>
                <a:srgbClr val="CCCCCC"/>
              </a:solidFill>
              <a:latin typeface="Times New Roman"/>
              <a:ea typeface="Times New Roman"/>
              <a:cs typeface="Times New Roman"/>
              <a:sym typeface="Times New Roman"/>
            </a:endParaRPr>
          </a:p>
        </p:txBody>
      </p:sp>
      <p:pic>
        <p:nvPicPr>
          <p:cNvPr id="75" name="Google Shape;75;p16"/>
          <p:cNvPicPr preferRelativeResize="0"/>
          <p:nvPr/>
        </p:nvPicPr>
        <p:blipFill>
          <a:blip r:embed="rId3">
            <a:alphaModFix/>
          </a:blip>
          <a:stretch>
            <a:fillRect/>
          </a:stretch>
        </p:blipFill>
        <p:spPr>
          <a:xfrm>
            <a:off x="5394100" y="1553288"/>
            <a:ext cx="2811075" cy="2811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685346" y="172994"/>
            <a:ext cx="7765200" cy="9948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600"/>
              <a:buFont typeface="Bookman Old Style"/>
              <a:buNone/>
            </a:pPr>
            <a:r>
              <a:rPr lang="en-GB" sz="2400" b="1">
                <a:solidFill>
                  <a:srgbClr val="FFE599"/>
                </a:solidFill>
                <a:latin typeface="Times New Roman"/>
                <a:ea typeface="Times New Roman"/>
                <a:cs typeface="Times New Roman"/>
                <a:sym typeface="Times New Roman"/>
              </a:rPr>
              <a:t>1.Information Gathering</a:t>
            </a:r>
            <a:endParaRPr sz="2400" b="1">
              <a:solidFill>
                <a:srgbClr val="FFE599"/>
              </a:solidFill>
              <a:latin typeface="Times New Roman"/>
              <a:ea typeface="Times New Roman"/>
              <a:cs typeface="Times New Roman"/>
              <a:sym typeface="Times New Roman"/>
            </a:endParaRPr>
          </a:p>
        </p:txBody>
      </p:sp>
      <p:sp>
        <p:nvSpPr>
          <p:cNvPr id="81" name="Google Shape;81;p17"/>
          <p:cNvSpPr txBox="1">
            <a:spLocks noGrp="1"/>
          </p:cNvSpPr>
          <p:nvPr>
            <p:ph type="body" idx="1"/>
          </p:nvPr>
        </p:nvSpPr>
        <p:spPr>
          <a:xfrm>
            <a:off x="216243" y="1281663"/>
            <a:ext cx="4145692" cy="3364477"/>
          </a:xfrm>
          <a:prstGeom prst="rect">
            <a:avLst/>
          </a:prstGeom>
          <a:noFill/>
          <a:ln>
            <a:noFill/>
          </a:ln>
        </p:spPr>
        <p:txBody>
          <a:bodyPr spcFirstLastPara="1" wrap="square" lIns="68575" tIns="34275" rIns="68575" bIns="34275" anchor="t" anchorCtr="0">
            <a:noAutofit/>
          </a:bodyPr>
          <a:lstStyle/>
          <a:p>
            <a:pPr marL="177800" lvl="0" indent="-184150" algn="just" rtl="0">
              <a:lnSpc>
                <a:spcPct val="100000"/>
              </a:lnSpc>
              <a:spcBef>
                <a:spcPts val="0"/>
              </a:spcBef>
              <a:spcAft>
                <a:spcPts val="0"/>
              </a:spcAft>
              <a:buClr>
                <a:schemeClr val="lt2"/>
              </a:buClr>
              <a:buSzPts val="1500"/>
              <a:buChar char="●"/>
            </a:pPr>
            <a:r>
              <a:rPr lang="en-GB" sz="1500" b="1">
                <a:latin typeface="Times New Roman"/>
                <a:ea typeface="Times New Roman"/>
                <a:cs typeface="Times New Roman"/>
                <a:sym typeface="Times New Roman"/>
              </a:rPr>
              <a:t>Nmap : </a:t>
            </a:r>
            <a:r>
              <a:rPr lang="en-GB" sz="1500">
                <a:latin typeface="Times New Roman"/>
                <a:ea typeface="Times New Roman"/>
                <a:cs typeface="Times New Roman"/>
                <a:sym typeface="Times New Roman"/>
              </a:rPr>
              <a:t>It is often used for information gathering and reconnaissance, which is the process of collecting information about a target network or system for the purpose of identifying potential vulnerabilities and attack surfaces.</a:t>
            </a:r>
            <a:endParaRPr sz="1200">
              <a:latin typeface="Times New Roman"/>
              <a:ea typeface="Times New Roman"/>
              <a:cs typeface="Times New Roman"/>
              <a:sym typeface="Times New Roman"/>
            </a:endParaRPr>
          </a:p>
          <a:p>
            <a:pPr marL="177800" lvl="0" indent="0" algn="just" rtl="0">
              <a:lnSpc>
                <a:spcPct val="100000"/>
              </a:lnSpc>
              <a:spcBef>
                <a:spcPts val="800"/>
              </a:spcBef>
              <a:spcAft>
                <a:spcPts val="0"/>
              </a:spcAft>
              <a:buNone/>
            </a:pPr>
            <a:r>
              <a:rPr lang="en-GB" sz="1500">
                <a:solidFill>
                  <a:srgbClr val="FFD966"/>
                </a:solidFill>
                <a:latin typeface="Times New Roman"/>
                <a:ea typeface="Times New Roman"/>
                <a:cs typeface="Times New Roman"/>
                <a:sym typeface="Times New Roman"/>
              </a:rPr>
              <a:t>sudo nmap -sV -sS 44.211.149.58 -A -T4</a:t>
            </a:r>
            <a:endParaRPr sz="1200">
              <a:solidFill>
                <a:srgbClr val="FFD966"/>
              </a:solidFill>
              <a:latin typeface="Times New Roman"/>
              <a:ea typeface="Times New Roman"/>
              <a:cs typeface="Times New Roman"/>
              <a:sym typeface="Times New Roman"/>
            </a:endParaRPr>
          </a:p>
          <a:p>
            <a:pPr marL="177800" lvl="0" indent="0" algn="just" rtl="0">
              <a:lnSpc>
                <a:spcPct val="100000"/>
              </a:lnSpc>
              <a:spcBef>
                <a:spcPts val="800"/>
              </a:spcBef>
              <a:spcAft>
                <a:spcPts val="0"/>
              </a:spcAft>
              <a:buNone/>
            </a:pPr>
            <a:r>
              <a:rPr lang="en-GB" sz="1500">
                <a:solidFill>
                  <a:srgbClr val="FFD966"/>
                </a:solidFill>
                <a:latin typeface="Times New Roman"/>
                <a:ea typeface="Times New Roman"/>
                <a:cs typeface="Times New Roman"/>
                <a:sym typeface="Times New Roman"/>
              </a:rPr>
              <a:t>sudo nmap -sV --script vuln 44.211.149.58</a:t>
            </a:r>
            <a:endParaRPr sz="1500">
              <a:solidFill>
                <a:srgbClr val="FFD966"/>
              </a:solidFill>
              <a:latin typeface="Times New Roman"/>
              <a:ea typeface="Times New Roman"/>
              <a:cs typeface="Times New Roman"/>
              <a:sym typeface="Times New Roman"/>
            </a:endParaRPr>
          </a:p>
          <a:p>
            <a:pPr marL="177800" lvl="0" indent="-184150" algn="just" rtl="0">
              <a:lnSpc>
                <a:spcPct val="100000"/>
              </a:lnSpc>
              <a:spcBef>
                <a:spcPts val="800"/>
              </a:spcBef>
              <a:spcAft>
                <a:spcPts val="0"/>
              </a:spcAft>
              <a:buClr>
                <a:schemeClr val="lt2"/>
              </a:buClr>
              <a:buSzPts val="1500"/>
              <a:buFont typeface="Times New Roman"/>
              <a:buChar char="●"/>
            </a:pPr>
            <a:r>
              <a:rPr lang="en-GB" sz="1500" i="0">
                <a:latin typeface="Times New Roman"/>
                <a:ea typeface="Times New Roman"/>
                <a:cs typeface="Times New Roman"/>
                <a:sym typeface="Times New Roman"/>
              </a:rPr>
              <a:t>By combining version detection with the vuln script category, Nmap can identify not only the software and version numbers running on open ports, but also any known vulnerabilities associated with those software versions.</a:t>
            </a:r>
            <a:endParaRPr sz="1500">
              <a:latin typeface="Times New Roman"/>
              <a:ea typeface="Times New Roman"/>
              <a:cs typeface="Times New Roman"/>
              <a:sym typeface="Times New Roman"/>
            </a:endParaRPr>
          </a:p>
          <a:p>
            <a:pPr marL="177800" lvl="0" indent="-88900" algn="l" rtl="0">
              <a:lnSpc>
                <a:spcPct val="100000"/>
              </a:lnSpc>
              <a:spcBef>
                <a:spcPts val="800"/>
              </a:spcBef>
              <a:spcAft>
                <a:spcPts val="1200"/>
              </a:spcAft>
              <a:buClr>
                <a:schemeClr val="lt1"/>
              </a:buClr>
              <a:buSzPts val="1400"/>
              <a:buNone/>
            </a:pPr>
            <a:endParaRPr sz="1500">
              <a:latin typeface="Times New Roman"/>
              <a:ea typeface="Times New Roman"/>
              <a:cs typeface="Times New Roman"/>
              <a:sym typeface="Times New Roman"/>
            </a:endParaRPr>
          </a:p>
        </p:txBody>
      </p:sp>
      <p:pic>
        <p:nvPicPr>
          <p:cNvPr id="82" name="Google Shape;82;p17"/>
          <p:cNvPicPr preferRelativeResize="0"/>
          <p:nvPr/>
        </p:nvPicPr>
        <p:blipFill rotWithShape="1">
          <a:blip r:embed="rId3">
            <a:alphaModFix/>
          </a:blip>
          <a:srcRect/>
          <a:stretch/>
        </p:blipFill>
        <p:spPr>
          <a:xfrm>
            <a:off x="4746975" y="1084875"/>
            <a:ext cx="4267725" cy="39928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body" idx="1"/>
          </p:nvPr>
        </p:nvSpPr>
        <p:spPr>
          <a:xfrm>
            <a:off x="167525" y="895625"/>
            <a:ext cx="3675300" cy="3438600"/>
          </a:xfrm>
          <a:prstGeom prst="rect">
            <a:avLst/>
          </a:prstGeom>
          <a:noFill/>
          <a:ln>
            <a:noFill/>
          </a:ln>
        </p:spPr>
        <p:txBody>
          <a:bodyPr spcFirstLastPara="1" wrap="square" lIns="68575" tIns="34275" rIns="68575" bIns="34275" anchor="t" anchorCtr="0">
            <a:noAutofit/>
          </a:bodyPr>
          <a:lstStyle/>
          <a:p>
            <a:pPr marL="0" lvl="0" indent="0" algn="l" rtl="0">
              <a:lnSpc>
                <a:spcPct val="87000"/>
              </a:lnSpc>
              <a:spcBef>
                <a:spcPts val="0"/>
              </a:spcBef>
              <a:spcAft>
                <a:spcPts val="0"/>
              </a:spcAft>
              <a:buSzPts val="1018"/>
              <a:buNone/>
            </a:pPr>
            <a:endParaRPr sz="1400">
              <a:solidFill>
                <a:srgbClr val="FFD966"/>
              </a:solidFill>
              <a:latin typeface="Times New Roman"/>
              <a:ea typeface="Times New Roman"/>
              <a:cs typeface="Times New Roman"/>
              <a:sym typeface="Times New Roman"/>
            </a:endParaRPr>
          </a:p>
          <a:p>
            <a:pPr marL="177800" lvl="0" indent="-177800" algn="just" rtl="0">
              <a:lnSpc>
                <a:spcPct val="80000"/>
              </a:lnSpc>
              <a:spcBef>
                <a:spcPts val="600"/>
              </a:spcBef>
              <a:spcAft>
                <a:spcPts val="0"/>
              </a:spcAft>
              <a:buClr>
                <a:schemeClr val="lt2"/>
              </a:buClr>
              <a:buSzPts val="1400"/>
              <a:buChar char="●"/>
            </a:pPr>
            <a:r>
              <a:rPr lang="en-GB" sz="1400" i="0" u="none" strike="noStrike" cap="none">
                <a:latin typeface="Times New Roman"/>
                <a:ea typeface="Times New Roman"/>
                <a:cs typeface="Times New Roman"/>
                <a:sym typeface="Times New Roman"/>
              </a:rPr>
              <a:t>We used the </a:t>
            </a:r>
            <a:r>
              <a:rPr lang="en-GB" sz="1800" i="0" u="none" strike="noStrike" cap="none">
                <a:solidFill>
                  <a:srgbClr val="FFE599"/>
                </a:solidFill>
                <a:latin typeface="Times New Roman"/>
                <a:ea typeface="Times New Roman"/>
                <a:cs typeface="Times New Roman"/>
                <a:sym typeface="Times New Roman"/>
              </a:rPr>
              <a:t>Gobuster</a:t>
            </a:r>
            <a:r>
              <a:rPr lang="en-GB" sz="1400" i="0" u="none" strike="noStrike" cap="none">
                <a:latin typeface="Times New Roman"/>
                <a:ea typeface="Times New Roman"/>
                <a:cs typeface="Times New Roman"/>
                <a:sym typeface="Times New Roman"/>
              </a:rPr>
              <a:t> Command with a specified wordlist to brute-force directory and file names on the target web server. This can be useful in discovering hidden directories or files that may contain sensitive information or could be exploited in a web application attack. By using the </a:t>
            </a:r>
            <a:r>
              <a:rPr lang="en-GB" sz="1400" b="1" i="0" u="none" strike="noStrike" cap="none">
                <a:latin typeface="Times New Roman"/>
                <a:ea typeface="Times New Roman"/>
                <a:cs typeface="Times New Roman"/>
                <a:sym typeface="Times New Roman"/>
              </a:rPr>
              <a:t>-k</a:t>
            </a:r>
            <a:r>
              <a:rPr lang="en-GB" sz="1400" i="0" u="none" strike="noStrike" cap="none">
                <a:latin typeface="Times New Roman"/>
                <a:ea typeface="Times New Roman"/>
                <a:cs typeface="Times New Roman"/>
                <a:sym typeface="Times New Roman"/>
              </a:rPr>
              <a:t> flag, Gobuster is configured to ignore SSL/TLS certificate errors, which is useful if the target web server is using a self-signed certificate or a certificate that is not trusted by the Gobuster user.</a:t>
            </a:r>
            <a:endParaRPr sz="1400" i="0" u="none" strike="noStrike" cap="none">
              <a:latin typeface="Times New Roman"/>
              <a:ea typeface="Times New Roman"/>
              <a:cs typeface="Times New Roman"/>
              <a:sym typeface="Times New Roman"/>
            </a:endParaRPr>
          </a:p>
          <a:p>
            <a:pPr marL="177800" lvl="0" indent="-177800" algn="just" rtl="0">
              <a:lnSpc>
                <a:spcPct val="80000"/>
              </a:lnSpc>
              <a:spcBef>
                <a:spcPts val="600"/>
              </a:spcBef>
              <a:spcAft>
                <a:spcPts val="0"/>
              </a:spcAft>
              <a:buSzPts val="1400"/>
              <a:buFont typeface="Times New Roman"/>
              <a:buChar char="●"/>
            </a:pPr>
            <a:endParaRPr sz="1400">
              <a:latin typeface="Times New Roman"/>
              <a:ea typeface="Times New Roman"/>
              <a:cs typeface="Times New Roman"/>
              <a:sym typeface="Times New Roman"/>
            </a:endParaRPr>
          </a:p>
          <a:p>
            <a:pPr marL="177800" lvl="0" indent="-177800" algn="l" rtl="0">
              <a:lnSpc>
                <a:spcPct val="87000"/>
              </a:lnSpc>
              <a:spcBef>
                <a:spcPts val="0"/>
              </a:spcBef>
              <a:spcAft>
                <a:spcPts val="0"/>
              </a:spcAft>
              <a:buSzPts val="1400"/>
              <a:buFont typeface="Times New Roman"/>
              <a:buChar char="●"/>
            </a:pPr>
            <a:r>
              <a:rPr lang="en-GB" sz="1400" b="1">
                <a:solidFill>
                  <a:srgbClr val="FFD966"/>
                </a:solidFill>
                <a:latin typeface="Times New Roman"/>
                <a:ea typeface="Times New Roman"/>
                <a:cs typeface="Times New Roman"/>
                <a:sym typeface="Times New Roman"/>
              </a:rPr>
              <a:t>gobuster dir -u http://44.211.149.58/carrental -w/usr/share/wordlists/dirbuster/directory-list-lowercase-2.3-medium.txt -k</a:t>
            </a:r>
            <a:endParaRPr sz="1400">
              <a:latin typeface="Times New Roman"/>
              <a:ea typeface="Times New Roman"/>
              <a:cs typeface="Times New Roman"/>
              <a:sym typeface="Times New Roman"/>
            </a:endParaRPr>
          </a:p>
          <a:p>
            <a:pPr marL="0" marR="0" lvl="0" indent="0" algn="l" rtl="0">
              <a:lnSpc>
                <a:spcPct val="80000"/>
              </a:lnSpc>
              <a:spcBef>
                <a:spcPts val="0"/>
              </a:spcBef>
              <a:spcAft>
                <a:spcPts val="0"/>
              </a:spcAft>
              <a:buClr>
                <a:schemeClr val="lt1"/>
              </a:buClr>
              <a:buSzPts val="1388"/>
              <a:buFont typeface="Arial"/>
              <a:buNone/>
            </a:pPr>
            <a:br>
              <a:rPr lang="en-GB" sz="1400" i="0" u="none" strike="noStrike" cap="none">
                <a:latin typeface="Times New Roman"/>
                <a:ea typeface="Times New Roman"/>
                <a:cs typeface="Times New Roman"/>
                <a:sym typeface="Times New Roman"/>
              </a:rPr>
            </a:br>
            <a:endParaRPr sz="1400" i="0" u="none" strike="noStrike" cap="none">
              <a:latin typeface="Times New Roman"/>
              <a:ea typeface="Times New Roman"/>
              <a:cs typeface="Times New Roman"/>
              <a:sym typeface="Times New Roman"/>
            </a:endParaRPr>
          </a:p>
          <a:p>
            <a:pPr marL="177800" lvl="0" indent="-88900" algn="l" rtl="0">
              <a:lnSpc>
                <a:spcPct val="100000"/>
              </a:lnSpc>
              <a:spcBef>
                <a:spcPts val="800"/>
              </a:spcBef>
              <a:spcAft>
                <a:spcPts val="1200"/>
              </a:spcAft>
              <a:buClr>
                <a:schemeClr val="lt1"/>
              </a:buClr>
              <a:buSzPts val="1388"/>
              <a:buNone/>
            </a:pPr>
            <a:endParaRPr sz="1400">
              <a:latin typeface="Times New Roman"/>
              <a:ea typeface="Times New Roman"/>
              <a:cs typeface="Times New Roman"/>
              <a:sym typeface="Times New Roman"/>
            </a:endParaRPr>
          </a:p>
        </p:txBody>
      </p:sp>
      <p:pic>
        <p:nvPicPr>
          <p:cNvPr id="88" name="Google Shape;88;p18"/>
          <p:cNvPicPr preferRelativeResize="0"/>
          <p:nvPr/>
        </p:nvPicPr>
        <p:blipFill rotWithShape="1">
          <a:blip r:embed="rId3">
            <a:alphaModFix/>
          </a:blip>
          <a:srcRect/>
          <a:stretch/>
        </p:blipFill>
        <p:spPr>
          <a:xfrm>
            <a:off x="3981650" y="1122850"/>
            <a:ext cx="4998524" cy="2809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body" idx="1"/>
          </p:nvPr>
        </p:nvSpPr>
        <p:spPr>
          <a:xfrm>
            <a:off x="98856" y="698541"/>
            <a:ext cx="4152000" cy="4144500"/>
          </a:xfrm>
          <a:prstGeom prst="rect">
            <a:avLst/>
          </a:prstGeom>
          <a:noFill/>
          <a:ln>
            <a:noFill/>
          </a:ln>
        </p:spPr>
        <p:txBody>
          <a:bodyPr spcFirstLastPara="1" wrap="square" lIns="68575" tIns="34275" rIns="68575" bIns="34275" anchor="t" anchorCtr="0">
            <a:noAutofit/>
          </a:bodyPr>
          <a:lstStyle/>
          <a:p>
            <a:pPr marL="177800" lvl="0" indent="-177800" algn="just" rtl="0">
              <a:lnSpc>
                <a:spcPct val="120000"/>
              </a:lnSpc>
              <a:spcBef>
                <a:spcPts val="0"/>
              </a:spcBef>
              <a:spcAft>
                <a:spcPts val="0"/>
              </a:spcAft>
              <a:buClr>
                <a:schemeClr val="lt2"/>
              </a:buClr>
              <a:buSzPts val="1400"/>
              <a:buFont typeface="Times New Roman"/>
              <a:buChar char="●"/>
            </a:pPr>
            <a:r>
              <a:rPr lang="en-GB" sz="1800" b="1" i="0">
                <a:solidFill>
                  <a:srgbClr val="FFE599"/>
                </a:solidFill>
                <a:latin typeface="Times New Roman"/>
                <a:ea typeface="Times New Roman"/>
                <a:cs typeface="Times New Roman"/>
                <a:sym typeface="Times New Roman"/>
              </a:rPr>
              <a:t>Nessus</a:t>
            </a:r>
            <a:r>
              <a:rPr lang="en-GB" sz="1400" i="0">
                <a:latin typeface="Times New Roman"/>
                <a:ea typeface="Times New Roman"/>
                <a:cs typeface="Times New Roman"/>
                <a:sym typeface="Times New Roman"/>
              </a:rPr>
              <a:t> is a comprehensive network vulnerability scanner that can be used in the reconnaissance phase of a penetration test to identify potential vulnerabilities and misconfigurations on computer systems and networks. It uses a combination of active and passive testing techniques, including vulnerability scanning, port scanning, and service identification, to gather information about the target. </a:t>
            </a:r>
            <a:endParaRPr sz="1400">
              <a:latin typeface="Times New Roman"/>
              <a:ea typeface="Times New Roman"/>
              <a:cs typeface="Times New Roman"/>
              <a:sym typeface="Times New Roman"/>
            </a:endParaRPr>
          </a:p>
          <a:p>
            <a:pPr marL="177800" lvl="0" indent="-177800" algn="just" rtl="0">
              <a:lnSpc>
                <a:spcPct val="120000"/>
              </a:lnSpc>
              <a:spcBef>
                <a:spcPts val="800"/>
              </a:spcBef>
              <a:spcAft>
                <a:spcPts val="0"/>
              </a:spcAft>
              <a:buClr>
                <a:schemeClr val="lt2"/>
              </a:buClr>
              <a:buSzPts val="1400"/>
              <a:buFont typeface="Times New Roman"/>
              <a:buChar char="●"/>
            </a:pPr>
            <a:r>
              <a:rPr lang="en-GB" sz="1400" i="0">
                <a:latin typeface="Times New Roman"/>
                <a:ea typeface="Times New Roman"/>
                <a:cs typeface="Times New Roman"/>
                <a:sym typeface="Times New Roman"/>
              </a:rPr>
              <a:t>The tool employs a database of known vulnerabilities to identify potential weaknesses and can perform both authenticated and unauthenticated scanning. </a:t>
            </a:r>
            <a:endParaRPr sz="1400">
              <a:latin typeface="Times New Roman"/>
              <a:ea typeface="Times New Roman"/>
              <a:cs typeface="Times New Roman"/>
              <a:sym typeface="Times New Roman"/>
            </a:endParaRPr>
          </a:p>
          <a:p>
            <a:pPr marL="177800" lvl="0" indent="-177800" algn="just" rtl="0">
              <a:lnSpc>
                <a:spcPct val="120000"/>
              </a:lnSpc>
              <a:spcBef>
                <a:spcPts val="800"/>
              </a:spcBef>
              <a:spcAft>
                <a:spcPts val="1200"/>
              </a:spcAft>
              <a:buClr>
                <a:schemeClr val="lt2"/>
              </a:buClr>
              <a:buSzPts val="1400"/>
              <a:buFont typeface="Times New Roman"/>
              <a:buChar char="●"/>
            </a:pPr>
            <a:r>
              <a:rPr lang="en-GB" sz="1400" i="0">
                <a:latin typeface="Times New Roman"/>
                <a:ea typeface="Times New Roman"/>
                <a:cs typeface="Times New Roman"/>
                <a:sym typeface="Times New Roman"/>
              </a:rPr>
              <a:t>Nessus presents the results of the scan in a detailed report that includes information such as the severity of any identified vulnerabilities, recommended remediation steps, and an assessment of overall risk. </a:t>
            </a:r>
            <a:endParaRPr sz="1400">
              <a:latin typeface="Times New Roman"/>
              <a:ea typeface="Times New Roman"/>
              <a:cs typeface="Times New Roman"/>
              <a:sym typeface="Times New Roman"/>
            </a:endParaRPr>
          </a:p>
        </p:txBody>
      </p:sp>
      <p:pic>
        <p:nvPicPr>
          <p:cNvPr id="94" name="Google Shape;94;p19"/>
          <p:cNvPicPr preferRelativeResize="0"/>
          <p:nvPr/>
        </p:nvPicPr>
        <p:blipFill rotWithShape="1">
          <a:blip r:embed="rId3">
            <a:alphaModFix/>
          </a:blip>
          <a:srcRect/>
          <a:stretch/>
        </p:blipFill>
        <p:spPr>
          <a:xfrm>
            <a:off x="4307100" y="1446825"/>
            <a:ext cx="4836899" cy="251550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body" idx="1"/>
          </p:nvPr>
        </p:nvSpPr>
        <p:spPr>
          <a:xfrm>
            <a:off x="148550" y="322400"/>
            <a:ext cx="4064400" cy="4585500"/>
          </a:xfrm>
          <a:prstGeom prst="rect">
            <a:avLst/>
          </a:prstGeom>
          <a:noFill/>
          <a:ln>
            <a:noFill/>
          </a:ln>
        </p:spPr>
        <p:txBody>
          <a:bodyPr spcFirstLastPara="1" wrap="square" lIns="68575" tIns="34275" rIns="68575" bIns="34275" anchor="t" anchorCtr="0">
            <a:noAutofit/>
          </a:bodyPr>
          <a:lstStyle/>
          <a:p>
            <a:pPr marL="177800" lvl="0" indent="-177800" algn="just" rtl="0">
              <a:lnSpc>
                <a:spcPct val="120000"/>
              </a:lnSpc>
              <a:spcBef>
                <a:spcPts val="0"/>
              </a:spcBef>
              <a:spcAft>
                <a:spcPts val="0"/>
              </a:spcAft>
              <a:buClr>
                <a:schemeClr val="lt2"/>
              </a:buClr>
              <a:buSzPts val="1400"/>
              <a:buFont typeface="Times New Roman"/>
              <a:buChar char="●"/>
            </a:pPr>
            <a:r>
              <a:rPr lang="en-GB" sz="1600" i="0">
                <a:solidFill>
                  <a:srgbClr val="FFE599"/>
                </a:solidFill>
                <a:latin typeface="Times New Roman"/>
                <a:ea typeface="Times New Roman"/>
                <a:cs typeface="Times New Roman"/>
                <a:sym typeface="Times New Roman"/>
              </a:rPr>
              <a:t>AWS Prowler</a:t>
            </a:r>
            <a:r>
              <a:rPr lang="en-GB" sz="1400" i="0">
                <a:latin typeface="Times New Roman"/>
                <a:ea typeface="Times New Roman"/>
                <a:cs typeface="Times New Roman"/>
                <a:sym typeface="Times New Roman"/>
              </a:rPr>
              <a:t> is a reconnaissance tool designed to evaluate the security posture of an AWS account. It leverages a mix of active and passive testing techniques, such as port scanning, service identification, and vulnerability scanning, to obtain an in-depth understanding of the security controls that are in place within an AWS environment. </a:t>
            </a:r>
            <a:endParaRPr sz="1400">
              <a:latin typeface="Times New Roman"/>
              <a:ea typeface="Times New Roman"/>
              <a:cs typeface="Times New Roman"/>
              <a:sym typeface="Times New Roman"/>
            </a:endParaRPr>
          </a:p>
          <a:p>
            <a:pPr marL="177800" lvl="0" indent="-177800" algn="just" rtl="0">
              <a:lnSpc>
                <a:spcPct val="120000"/>
              </a:lnSpc>
              <a:spcBef>
                <a:spcPts val="800"/>
              </a:spcBef>
              <a:spcAft>
                <a:spcPts val="0"/>
              </a:spcAft>
              <a:buClr>
                <a:schemeClr val="lt2"/>
              </a:buClr>
              <a:buSzPts val="1400"/>
              <a:buFont typeface="Times New Roman"/>
              <a:buChar char="●"/>
            </a:pPr>
            <a:r>
              <a:rPr lang="en-GB" sz="1400" i="0">
                <a:latin typeface="Times New Roman"/>
                <a:ea typeface="Times New Roman"/>
                <a:cs typeface="Times New Roman"/>
                <a:sym typeface="Times New Roman"/>
              </a:rPr>
              <a:t>Prowler identifies potential security issues by analyzing the collected information, such as misconfigured services, open ports, exposed sensitive data, and inadequate access controls. </a:t>
            </a:r>
            <a:endParaRPr sz="1400">
              <a:latin typeface="Times New Roman"/>
              <a:ea typeface="Times New Roman"/>
              <a:cs typeface="Times New Roman"/>
              <a:sym typeface="Times New Roman"/>
            </a:endParaRPr>
          </a:p>
          <a:p>
            <a:pPr marL="177800" lvl="0" indent="-177800" algn="just" rtl="0">
              <a:lnSpc>
                <a:spcPct val="120000"/>
              </a:lnSpc>
              <a:spcBef>
                <a:spcPts val="800"/>
              </a:spcBef>
              <a:spcAft>
                <a:spcPts val="1200"/>
              </a:spcAft>
              <a:buClr>
                <a:schemeClr val="lt2"/>
              </a:buClr>
              <a:buSzPts val="1400"/>
              <a:buFont typeface="Times New Roman"/>
              <a:buChar char="●"/>
            </a:pPr>
            <a:r>
              <a:rPr lang="en-GB" sz="1400" i="0">
                <a:latin typeface="Times New Roman"/>
                <a:ea typeface="Times New Roman"/>
                <a:cs typeface="Times New Roman"/>
                <a:sym typeface="Times New Roman"/>
              </a:rPr>
              <a:t>The tool uses a comprehensive set of rules to evaluate the security of the target environment and generates a detailed report that includes an overview of the discovered issues, severity ratings, and recommended remediation steps.</a:t>
            </a:r>
            <a:endParaRPr sz="1400">
              <a:latin typeface="Times New Roman"/>
              <a:ea typeface="Times New Roman"/>
              <a:cs typeface="Times New Roman"/>
              <a:sym typeface="Times New Roman"/>
            </a:endParaRPr>
          </a:p>
        </p:txBody>
      </p:sp>
      <p:pic>
        <p:nvPicPr>
          <p:cNvPr id="100" name="Google Shape;100;p20"/>
          <p:cNvPicPr preferRelativeResize="0"/>
          <p:nvPr/>
        </p:nvPicPr>
        <p:blipFill rotWithShape="1">
          <a:blip r:embed="rId3">
            <a:alphaModFix/>
          </a:blip>
          <a:srcRect/>
          <a:stretch/>
        </p:blipFill>
        <p:spPr>
          <a:xfrm>
            <a:off x="4300425" y="1185586"/>
            <a:ext cx="4806950" cy="28591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1"/>
          <p:cNvPicPr preferRelativeResize="0"/>
          <p:nvPr/>
        </p:nvPicPr>
        <p:blipFill rotWithShape="1">
          <a:blip r:embed="rId3">
            <a:alphaModFix/>
          </a:blip>
          <a:srcRect/>
          <a:stretch/>
        </p:blipFill>
        <p:spPr>
          <a:xfrm>
            <a:off x="2243510" y="154460"/>
            <a:ext cx="4441495" cy="49028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629096" y="164450"/>
            <a:ext cx="7765200" cy="9948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600"/>
              <a:buFont typeface="Bookman Old Style"/>
              <a:buNone/>
            </a:pPr>
            <a:r>
              <a:rPr lang="en-GB" sz="2400" b="1">
                <a:solidFill>
                  <a:srgbClr val="FFE599"/>
                </a:solidFill>
                <a:latin typeface="Times New Roman"/>
                <a:ea typeface="Times New Roman"/>
                <a:cs typeface="Times New Roman"/>
                <a:sym typeface="Times New Roman"/>
              </a:rPr>
              <a:t>2.Vulnerability Analysis</a:t>
            </a:r>
            <a:endParaRPr sz="2400" b="1">
              <a:solidFill>
                <a:srgbClr val="FFE599"/>
              </a:solidFill>
              <a:latin typeface="Times New Roman"/>
              <a:ea typeface="Times New Roman"/>
              <a:cs typeface="Times New Roman"/>
              <a:sym typeface="Times New Roman"/>
            </a:endParaRPr>
          </a:p>
        </p:txBody>
      </p:sp>
      <p:sp>
        <p:nvSpPr>
          <p:cNvPr id="111" name="Google Shape;111;p22"/>
          <p:cNvSpPr txBox="1"/>
          <p:nvPr/>
        </p:nvSpPr>
        <p:spPr>
          <a:xfrm>
            <a:off x="722025" y="1650250"/>
            <a:ext cx="7883100" cy="308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b="1" i="0" u="none" strike="noStrike" cap="none">
                <a:solidFill>
                  <a:srgbClr val="FFD966"/>
                </a:solidFill>
                <a:latin typeface="Times New Roman"/>
                <a:ea typeface="Times New Roman"/>
                <a:cs typeface="Times New Roman"/>
                <a:sym typeface="Times New Roman"/>
              </a:rPr>
              <a:t>Apache HTTP Server vulnerability CVE-2022-22720</a:t>
            </a:r>
            <a:endParaRPr sz="1100">
              <a:solidFill>
                <a:srgbClr val="FFD966"/>
              </a:solidFill>
              <a:latin typeface="Times New Roman"/>
              <a:ea typeface="Times New Roman"/>
              <a:cs typeface="Times New Roman"/>
              <a:sym typeface="Times New Roman"/>
            </a:endParaRPr>
          </a:p>
          <a:p>
            <a:pPr marL="0" marR="0" lvl="0" indent="0" algn="just" rtl="0">
              <a:spcBef>
                <a:spcPts val="0"/>
              </a:spcBef>
              <a:spcAft>
                <a:spcPts val="0"/>
              </a:spcAft>
              <a:buNone/>
            </a:pPr>
            <a:r>
              <a:rPr lang="en-GB" sz="1400" i="0" u="none" strike="noStrike" cap="none">
                <a:solidFill>
                  <a:schemeClr val="lt2"/>
                </a:solidFill>
                <a:latin typeface="Times New Roman"/>
                <a:ea typeface="Times New Roman"/>
                <a:cs typeface="Times New Roman"/>
                <a:sym typeface="Times New Roman"/>
              </a:rPr>
              <a:t>Apache HTTP Server 2.4.52 and earlier fails to close inbound connection when errors are encountered discarding the request body, exposing the server to HTTP Request Smuggling. (</a:t>
            </a:r>
            <a:r>
              <a:rPr lang="en-GB" sz="1400" i="0" u="sng" strike="noStrike" cap="none">
                <a:solidFill>
                  <a:schemeClr val="lt2"/>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CVE-2022-22720</a:t>
            </a:r>
            <a:r>
              <a:rPr lang="en-GB" sz="1400" i="0" u="none" strike="noStrike" cap="none">
                <a:solidFill>
                  <a:schemeClr val="lt2"/>
                </a:solidFill>
                <a:latin typeface="Times New Roman"/>
                <a:ea typeface="Times New Roman"/>
                <a:cs typeface="Times New Roman"/>
                <a:sym typeface="Times New Roman"/>
              </a:rPr>
              <a:t>)</a:t>
            </a:r>
            <a:endParaRPr sz="1100">
              <a:solidFill>
                <a:schemeClr val="lt2"/>
              </a:solidFill>
              <a:latin typeface="Times New Roman"/>
              <a:ea typeface="Times New Roman"/>
              <a:cs typeface="Times New Roman"/>
              <a:sym typeface="Times New Roman"/>
            </a:endParaRPr>
          </a:p>
          <a:p>
            <a:pPr marL="0" marR="0" lvl="0" indent="0" algn="l" rtl="0">
              <a:spcBef>
                <a:spcPts val="0"/>
              </a:spcBef>
              <a:spcAft>
                <a:spcPts val="0"/>
              </a:spcAft>
              <a:buNone/>
            </a:pPr>
            <a:endParaRPr sz="1400" b="1" i="0" u="none" strike="noStrike" cap="none">
              <a:solidFill>
                <a:schemeClr val="lt2"/>
              </a:solidFill>
              <a:latin typeface="Times New Roman"/>
              <a:ea typeface="Times New Roman"/>
              <a:cs typeface="Times New Roman"/>
              <a:sym typeface="Times New Roman"/>
            </a:endParaRPr>
          </a:p>
          <a:p>
            <a:pPr marL="0" marR="0" lvl="0" indent="0" algn="l" rtl="0">
              <a:spcBef>
                <a:spcPts val="0"/>
              </a:spcBef>
              <a:spcAft>
                <a:spcPts val="0"/>
              </a:spcAft>
              <a:buNone/>
            </a:pPr>
            <a:endParaRPr sz="1400" b="1" i="0" u="none" strike="noStrike" cap="none">
              <a:solidFill>
                <a:schemeClr val="lt2"/>
              </a:solidFill>
              <a:latin typeface="Times New Roman"/>
              <a:ea typeface="Times New Roman"/>
              <a:cs typeface="Times New Roman"/>
              <a:sym typeface="Times New Roman"/>
            </a:endParaRPr>
          </a:p>
          <a:p>
            <a:pPr marL="0" marR="0" lvl="0" indent="0" algn="l" rtl="0">
              <a:spcBef>
                <a:spcPts val="0"/>
              </a:spcBef>
              <a:spcAft>
                <a:spcPts val="0"/>
              </a:spcAft>
              <a:buNone/>
            </a:pPr>
            <a:endParaRPr sz="1400" b="1" i="0" u="none" strike="noStrike" cap="none">
              <a:solidFill>
                <a:schemeClr val="lt2"/>
              </a:solidFill>
              <a:latin typeface="Times New Roman"/>
              <a:ea typeface="Times New Roman"/>
              <a:cs typeface="Times New Roman"/>
              <a:sym typeface="Times New Roman"/>
            </a:endParaRPr>
          </a:p>
          <a:p>
            <a:pPr marL="0" marR="0" lvl="0" indent="0" algn="l" rtl="0">
              <a:spcBef>
                <a:spcPts val="0"/>
              </a:spcBef>
              <a:spcAft>
                <a:spcPts val="0"/>
              </a:spcAft>
              <a:buNone/>
            </a:pPr>
            <a:endParaRPr sz="1400" b="1" i="0" u="none" strike="noStrike" cap="none">
              <a:solidFill>
                <a:schemeClr val="lt2"/>
              </a:solidFill>
              <a:latin typeface="Times New Roman"/>
              <a:ea typeface="Times New Roman"/>
              <a:cs typeface="Times New Roman"/>
              <a:sym typeface="Times New Roman"/>
            </a:endParaRPr>
          </a:p>
          <a:p>
            <a:pPr marL="0" marR="0" lvl="0" indent="0" algn="l" rtl="0">
              <a:spcBef>
                <a:spcPts val="0"/>
              </a:spcBef>
              <a:spcAft>
                <a:spcPts val="0"/>
              </a:spcAft>
              <a:buNone/>
            </a:pPr>
            <a:endParaRPr sz="1400" b="1" i="0" u="none" strike="noStrike" cap="none">
              <a:solidFill>
                <a:schemeClr val="lt2"/>
              </a:solidFill>
              <a:latin typeface="Times New Roman"/>
              <a:ea typeface="Times New Roman"/>
              <a:cs typeface="Times New Roman"/>
              <a:sym typeface="Times New Roman"/>
            </a:endParaRPr>
          </a:p>
          <a:p>
            <a:pPr marL="0" marR="0" lvl="0" indent="0" algn="l" rtl="0">
              <a:spcBef>
                <a:spcPts val="0"/>
              </a:spcBef>
              <a:spcAft>
                <a:spcPts val="0"/>
              </a:spcAft>
              <a:buNone/>
            </a:pPr>
            <a:endParaRPr sz="1400" b="1" i="0" u="none" strike="noStrike" cap="none">
              <a:solidFill>
                <a:schemeClr val="lt2"/>
              </a:solidFill>
              <a:latin typeface="Times New Roman"/>
              <a:ea typeface="Times New Roman"/>
              <a:cs typeface="Times New Roman"/>
              <a:sym typeface="Times New Roman"/>
            </a:endParaRPr>
          </a:p>
          <a:p>
            <a:pPr marL="0" marR="0" lvl="0" indent="0" algn="l" rtl="0">
              <a:spcBef>
                <a:spcPts val="0"/>
              </a:spcBef>
              <a:spcAft>
                <a:spcPts val="0"/>
              </a:spcAft>
              <a:buNone/>
            </a:pPr>
            <a:endParaRPr sz="1400" b="1" i="0" u="none" strike="noStrike" cap="none">
              <a:solidFill>
                <a:schemeClr val="lt2"/>
              </a:solidFill>
              <a:latin typeface="Times New Roman"/>
              <a:ea typeface="Times New Roman"/>
              <a:cs typeface="Times New Roman"/>
              <a:sym typeface="Times New Roman"/>
            </a:endParaRPr>
          </a:p>
          <a:p>
            <a:pPr marL="0" marR="0" lvl="0" indent="0" algn="l" rtl="0">
              <a:spcBef>
                <a:spcPts val="0"/>
              </a:spcBef>
              <a:spcAft>
                <a:spcPts val="0"/>
              </a:spcAft>
              <a:buNone/>
            </a:pPr>
            <a:endParaRPr sz="1400" b="1" i="0" u="none" strike="noStrike" cap="none">
              <a:solidFill>
                <a:schemeClr val="lt2"/>
              </a:solidFill>
              <a:latin typeface="Times New Roman"/>
              <a:ea typeface="Times New Roman"/>
              <a:cs typeface="Times New Roman"/>
              <a:sym typeface="Times New Roman"/>
            </a:endParaRPr>
          </a:p>
          <a:p>
            <a:pPr marL="0" marR="0" lvl="0" indent="0" algn="l" rtl="0">
              <a:spcBef>
                <a:spcPts val="0"/>
              </a:spcBef>
              <a:spcAft>
                <a:spcPts val="0"/>
              </a:spcAft>
              <a:buNone/>
            </a:pPr>
            <a:endParaRPr sz="1400" b="1" i="0" u="none" strike="noStrike" cap="none">
              <a:solidFill>
                <a:schemeClr val="lt2"/>
              </a:solidFill>
              <a:latin typeface="Times New Roman"/>
              <a:ea typeface="Times New Roman"/>
              <a:cs typeface="Times New Roman"/>
              <a:sym typeface="Times New Roman"/>
            </a:endParaRPr>
          </a:p>
          <a:p>
            <a:pPr marL="0" marR="0" lvl="0" indent="0" algn="l" rtl="0">
              <a:spcBef>
                <a:spcPts val="0"/>
              </a:spcBef>
              <a:spcAft>
                <a:spcPts val="0"/>
              </a:spcAft>
              <a:buNone/>
            </a:pPr>
            <a:endParaRPr sz="1400" b="1" i="0" u="none" strike="noStrike" cap="none">
              <a:solidFill>
                <a:schemeClr val="lt2"/>
              </a:solidFill>
              <a:latin typeface="Times New Roman"/>
              <a:ea typeface="Times New Roman"/>
              <a:cs typeface="Times New Roman"/>
              <a:sym typeface="Times New Roman"/>
            </a:endParaRPr>
          </a:p>
          <a:p>
            <a:pPr marL="0" marR="0" lvl="0" indent="0" algn="l" rtl="0">
              <a:spcBef>
                <a:spcPts val="0"/>
              </a:spcBef>
              <a:spcAft>
                <a:spcPts val="0"/>
              </a:spcAft>
              <a:buNone/>
            </a:pPr>
            <a:endParaRPr sz="1400" b="1" i="0" u="none" strike="noStrike" cap="none">
              <a:solidFill>
                <a:schemeClr val="lt2"/>
              </a:solidFill>
              <a:latin typeface="Times New Roman"/>
              <a:ea typeface="Times New Roman"/>
              <a:cs typeface="Times New Roman"/>
              <a:sym typeface="Times New Roman"/>
            </a:endParaRPr>
          </a:p>
        </p:txBody>
      </p:sp>
      <p:pic>
        <p:nvPicPr>
          <p:cNvPr id="112" name="Google Shape;112;p22"/>
          <p:cNvPicPr preferRelativeResize="0"/>
          <p:nvPr/>
        </p:nvPicPr>
        <p:blipFill rotWithShape="1">
          <a:blip r:embed="rId4">
            <a:alphaModFix/>
          </a:blip>
          <a:srcRect/>
          <a:stretch/>
        </p:blipFill>
        <p:spPr>
          <a:xfrm>
            <a:off x="722033" y="2571750"/>
            <a:ext cx="3418540" cy="2460261"/>
          </a:xfrm>
          <a:prstGeom prst="rect">
            <a:avLst/>
          </a:prstGeom>
          <a:noFill/>
          <a:ln>
            <a:noFill/>
          </a:ln>
        </p:spPr>
      </p:pic>
      <p:pic>
        <p:nvPicPr>
          <p:cNvPr id="113" name="Google Shape;113;p22"/>
          <p:cNvPicPr preferRelativeResize="0"/>
          <p:nvPr/>
        </p:nvPicPr>
        <p:blipFill rotWithShape="1">
          <a:blip r:embed="rId5">
            <a:alphaModFix/>
          </a:blip>
          <a:srcRect/>
          <a:stretch/>
        </p:blipFill>
        <p:spPr>
          <a:xfrm>
            <a:off x="4424712" y="2571749"/>
            <a:ext cx="4457604" cy="2014605"/>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817</Words>
  <Application>Microsoft Office PowerPoint</Application>
  <PresentationFormat>On-screen Show (16:9)</PresentationFormat>
  <Paragraphs>68</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Bookman Old Style</vt:lpstr>
      <vt:lpstr>Times New Roman</vt:lpstr>
      <vt:lpstr>Simple Dark</vt:lpstr>
      <vt:lpstr>PEN-TESTING WEB APPLICATION HOSTED ON AWS</vt:lpstr>
      <vt:lpstr>BUILDING THE WEB APPLICATION</vt:lpstr>
      <vt:lpstr>Web Application Penetration Testing</vt:lpstr>
      <vt:lpstr>1.Information Gathering</vt:lpstr>
      <vt:lpstr>PowerPoint Presentation</vt:lpstr>
      <vt:lpstr>PowerPoint Presentation</vt:lpstr>
      <vt:lpstr>PowerPoint Presentation</vt:lpstr>
      <vt:lpstr>PowerPoint Presentation</vt:lpstr>
      <vt:lpstr>2.Vulnerability Analysis</vt:lpstr>
      <vt:lpstr>PowerPoint Presentation</vt:lpstr>
      <vt:lpstr>3.Exploitation</vt:lpstr>
      <vt:lpstr>PowerPoint Presentation</vt:lpstr>
      <vt:lpstr>PowerPoint Presentation</vt:lpstr>
      <vt:lpstr>PowerPoint Presentation</vt:lpstr>
      <vt:lpstr>4.Post Exploitation</vt:lpstr>
      <vt:lpstr>5.Mitigation</vt:lpstr>
      <vt:lpstr>PowerPoint Presentation</vt:lpstr>
      <vt:lpstr>PowerPoint Presentation</vt:lpstr>
      <vt:lpstr>PowerPoint Presentation</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PEN-TESTING WEB APPLICATION HOSTED ON AWS</dc:title>
  <cp:lastModifiedBy>Sumanth Vankineni</cp:lastModifiedBy>
  <cp:revision>4</cp:revision>
  <dcterms:modified xsi:type="dcterms:W3CDTF">2023-05-12T22:19:25Z</dcterms:modified>
</cp:coreProperties>
</file>